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79"/>
  </p:notesMasterIdLst>
  <p:handoutMasterIdLst>
    <p:handoutMasterId r:id="rId80"/>
  </p:handoutMasterIdLst>
  <p:sldIdLst>
    <p:sldId id="256" r:id="rId2"/>
    <p:sldId id="257" r:id="rId3"/>
    <p:sldId id="259" r:id="rId4"/>
    <p:sldId id="270" r:id="rId5"/>
    <p:sldId id="269" r:id="rId6"/>
    <p:sldId id="271" r:id="rId7"/>
    <p:sldId id="272" r:id="rId8"/>
    <p:sldId id="273" r:id="rId9"/>
    <p:sldId id="289" r:id="rId10"/>
    <p:sldId id="274" r:id="rId11"/>
    <p:sldId id="337" r:id="rId12"/>
    <p:sldId id="324" r:id="rId13"/>
    <p:sldId id="309" r:id="rId14"/>
    <p:sldId id="286" r:id="rId15"/>
    <p:sldId id="301" r:id="rId16"/>
    <p:sldId id="302" r:id="rId17"/>
    <p:sldId id="303" r:id="rId18"/>
    <p:sldId id="306" r:id="rId19"/>
    <p:sldId id="305" r:id="rId20"/>
    <p:sldId id="307" r:id="rId21"/>
    <p:sldId id="308" r:id="rId22"/>
    <p:sldId id="310" r:id="rId23"/>
    <p:sldId id="312" r:id="rId24"/>
    <p:sldId id="313" r:id="rId25"/>
    <p:sldId id="315" r:id="rId26"/>
    <p:sldId id="340" r:id="rId27"/>
    <p:sldId id="287" r:id="rId28"/>
    <p:sldId id="291" r:id="rId29"/>
    <p:sldId id="292" r:id="rId30"/>
    <p:sldId id="295" r:id="rId31"/>
    <p:sldId id="296" r:id="rId32"/>
    <p:sldId id="288" r:id="rId33"/>
    <p:sldId id="293" r:id="rId34"/>
    <p:sldId id="314" r:id="rId35"/>
    <p:sldId id="294" r:id="rId36"/>
    <p:sldId id="297" r:id="rId37"/>
    <p:sldId id="316" r:id="rId38"/>
    <p:sldId id="317" r:id="rId39"/>
    <p:sldId id="318" r:id="rId40"/>
    <p:sldId id="319" r:id="rId41"/>
    <p:sldId id="342" r:id="rId42"/>
    <p:sldId id="348" r:id="rId43"/>
    <p:sldId id="338" r:id="rId44"/>
    <p:sldId id="344" r:id="rId45"/>
    <p:sldId id="345" r:id="rId46"/>
    <p:sldId id="346" r:id="rId47"/>
    <p:sldId id="349" r:id="rId48"/>
    <p:sldId id="347" r:id="rId49"/>
    <p:sldId id="350" r:id="rId50"/>
    <p:sldId id="343" r:id="rId51"/>
    <p:sldId id="325" r:id="rId52"/>
    <p:sldId id="326" r:id="rId53"/>
    <p:sldId id="328" r:id="rId54"/>
    <p:sldId id="329" r:id="rId55"/>
    <p:sldId id="330" r:id="rId56"/>
    <p:sldId id="332" r:id="rId57"/>
    <p:sldId id="333" r:id="rId58"/>
    <p:sldId id="334" r:id="rId59"/>
    <p:sldId id="335" r:id="rId60"/>
    <p:sldId id="341" r:id="rId61"/>
    <p:sldId id="336" r:id="rId62"/>
    <p:sldId id="275" r:id="rId63"/>
    <p:sldId id="276" r:id="rId64"/>
    <p:sldId id="277" r:id="rId65"/>
    <p:sldId id="278" r:id="rId66"/>
    <p:sldId id="279" r:id="rId67"/>
    <p:sldId id="280" r:id="rId68"/>
    <p:sldId id="284" r:id="rId69"/>
    <p:sldId id="281" r:id="rId70"/>
    <p:sldId id="282" r:id="rId71"/>
    <p:sldId id="283" r:id="rId72"/>
    <p:sldId id="322" r:id="rId73"/>
    <p:sldId id="285" r:id="rId74"/>
    <p:sldId id="321" r:id="rId75"/>
    <p:sldId id="339" r:id="rId76"/>
    <p:sldId id="323" r:id="rId77"/>
    <p:sldId id="268" r:id="rId7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22D9B"/>
    <a:srgbClr val="5CC5FF"/>
    <a:srgbClr val="4ABEFF"/>
    <a:srgbClr val="00072E"/>
    <a:srgbClr val="152E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9" autoAdjust="0"/>
    <p:restoredTop sz="90871" autoAdjust="0"/>
  </p:normalViewPr>
  <p:slideViewPr>
    <p:cSldViewPr>
      <p:cViewPr varScale="1">
        <p:scale>
          <a:sx n="100" d="100"/>
          <a:sy n="100" d="100"/>
        </p:scale>
        <p:origin x="-1326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52" d="100"/>
          <a:sy n="152" d="100"/>
        </p:scale>
        <p:origin x="-3832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Verdana" charset="0"/>
              </a:defRPr>
            </a:lvl1pPr>
          </a:lstStyle>
          <a:p>
            <a:fld id="{19324905-4586-9849-B0CB-EDE86AB94449}" type="slidenum">
              <a:rPr lang="en-US"/>
              <a:pPr/>
              <a:t>‹#›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3329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tmp>
</file>

<file path=ppt/media/image25.jpe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jpg>
</file>

<file path=ppt/media/image5.jpg>
</file>

<file path=ppt/media/image6.jpeg>
</file>

<file path=ppt/media/image7.png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Verdana" charset="0"/>
              </a:defRPr>
            </a:lvl1pPr>
          </a:lstStyle>
          <a:p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Verdana" charset="0"/>
              </a:defRPr>
            </a:lvl1pPr>
          </a:lstStyle>
          <a:p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Verdana" charset="0"/>
              </a:defRPr>
            </a:lvl1pPr>
          </a:lstStyle>
          <a:p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Verdana" charset="0"/>
              </a:defRPr>
            </a:lvl1pPr>
          </a:lstStyle>
          <a:p>
            <a:fld id="{CFC947A3-E2F4-9B43-B61C-6E4B4875161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5720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e.g. People over worry about the typhoon coming and insurance stocks</a:t>
            </a:r>
            <a:r>
              <a:rPr lang="en-US" baseline="0" dirty="0" smtClean="0"/>
              <a:t> are too over-sold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7573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like 250 MA (moving average)</a:t>
            </a:r>
            <a:r>
              <a:rPr lang="en-US" baseline="0" dirty="0" smtClean="0"/>
              <a:t> cross over 50 MA </a:t>
            </a:r>
            <a:r>
              <a:rPr lang="en-US" baseline="0" dirty="0" err="1" smtClean="0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1783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think</a:t>
            </a:r>
            <a:r>
              <a:rPr lang="en-US" baseline="0" dirty="0" smtClean="0"/>
              <a:t> m</a:t>
            </a:r>
            <a:r>
              <a:rPr lang="en-US" dirty="0" smtClean="0"/>
              <a:t>ore useful</a:t>
            </a:r>
            <a:r>
              <a:rPr lang="en-US" baseline="0" dirty="0" smtClean="0"/>
              <a:t> </a:t>
            </a:r>
            <a:r>
              <a:rPr lang="en-US" dirty="0" smtClean="0"/>
              <a:t>in commodities (gold, oil) / index </a:t>
            </a:r>
            <a:r>
              <a:rPr lang="en-US" dirty="0" err="1" smtClean="0"/>
              <a:t>etc</a:t>
            </a:r>
            <a:r>
              <a:rPr lang="en-US" dirty="0" smtClean="0"/>
              <a:t> than individual</a:t>
            </a:r>
            <a:r>
              <a:rPr lang="en-US" baseline="0" dirty="0" smtClean="0"/>
              <a:t> </a:t>
            </a:r>
            <a:r>
              <a:rPr lang="en-US" dirty="0" smtClean="0"/>
              <a:t>stocks as it may not have enough data on just</a:t>
            </a:r>
            <a:r>
              <a:rPr lang="en-US" baseline="0" dirty="0" smtClean="0"/>
              <a:t> particular stock</a:t>
            </a:r>
          </a:p>
          <a:p>
            <a:r>
              <a:rPr lang="en-US" baseline="0" dirty="0" smtClean="0"/>
              <a:t>I think sentiment is a little bit more for long to mid-term trading and for Portfolio selection</a:t>
            </a:r>
          </a:p>
          <a:p>
            <a:r>
              <a:rPr lang="en-US" baseline="0" dirty="0" smtClean="0"/>
              <a:t>Trading (short-term) is still mostly on order book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668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Learn from Corpus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692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Text similarity : plagiarism,</a:t>
            </a:r>
            <a:r>
              <a:rPr lang="en-US" baseline="0" dirty="0" smtClean="0"/>
              <a:t> spam detection </a:t>
            </a:r>
            <a:r>
              <a:rPr lang="en-US" baseline="0" dirty="0" err="1" smtClean="0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8715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keyword correlation for HK01 edito</a:t>
            </a:r>
            <a:r>
              <a:rPr lang="en-US" baseline="0" dirty="0" smtClean="0"/>
              <a:t>r to write articles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8664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Treebank &amp; Corpus (WSJ)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4408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Corpus, Treebank:</a:t>
            </a:r>
            <a:r>
              <a:rPr lang="en-US" baseline="0" dirty="0" smtClean="0"/>
              <a:t> manually prepare a lot data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848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Sentence is sequence</a:t>
            </a:r>
            <a:r>
              <a:rPr lang="en-US" baseline="0" dirty="0" smtClean="0"/>
              <a:t> of different words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113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Better</a:t>
            </a:r>
            <a:r>
              <a:rPr lang="en-US" baseline="0" dirty="0" smtClean="0"/>
              <a:t> than brute force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84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Expected value = 15 for</a:t>
            </a:r>
            <a:r>
              <a:rPr lang="en-US" baseline="0" dirty="0" smtClean="0"/>
              <a:t> coin flip and is better</a:t>
            </a:r>
          </a:p>
          <a:p>
            <a:r>
              <a:rPr lang="en-US" baseline="0" dirty="0" smtClean="0"/>
              <a:t>But the key point is the sentiment shift affect decision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6386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what’s the problem of this type of sentiment?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4422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FB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137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Open the Excel files from Google</a:t>
            </a:r>
            <a:r>
              <a:rPr lang="en-US" baseline="0" dirty="0" smtClean="0"/>
              <a:t> Drive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184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Using similar</a:t>
            </a:r>
            <a:r>
              <a:rPr lang="en-US" baseline="0" dirty="0" smtClean="0"/>
              <a:t> way in Datatact FB – how frequency of comment from single person</a:t>
            </a:r>
          </a:p>
          <a:p>
            <a:r>
              <a:rPr lang="en-US" baseline="0" dirty="0" smtClean="0"/>
              <a:t>Text similarity in progress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14453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UTM</a:t>
            </a:r>
            <a:r>
              <a:rPr lang="en-US" baseline="0" dirty="0" smtClean="0"/>
              <a:t>, cookies are stealing a lot of information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42234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8485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8485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848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5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FB post and comment is like news vs social</a:t>
            </a:r>
            <a:r>
              <a:rPr lang="en-US" baseline="0" dirty="0" smtClean="0"/>
              <a:t> feeds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497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usually</a:t>
            </a:r>
            <a:r>
              <a:rPr lang="en-US" baseline="0" dirty="0" smtClean="0"/>
              <a:t> not just a single static value of sentiment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65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like the 250</a:t>
            </a:r>
            <a:r>
              <a:rPr lang="en-US" baseline="0" dirty="0" smtClean="0"/>
              <a:t> day MA (moving average) crossover 10-day 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822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to the company web site</a:t>
            </a:r>
          </a:p>
          <a:p>
            <a:r>
              <a:rPr lang="en-US" dirty="0" smtClean="0"/>
              <a:t>Met with the CEO in CWB</a:t>
            </a:r>
            <a:r>
              <a:rPr lang="en-US" baseline="0" dirty="0" smtClean="0"/>
              <a:t> office – Phillipe </a:t>
            </a:r>
            <a:endParaRPr lang="en-US" dirty="0" smtClean="0"/>
          </a:p>
          <a:p>
            <a:r>
              <a:rPr lang="en-US" dirty="0" smtClean="0"/>
              <a:t>Big Data definition - Compare</a:t>
            </a:r>
            <a:r>
              <a:rPr lang="en-US" baseline="0" dirty="0" smtClean="0"/>
              <a:t> to tech (more than one computer)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947A3-E2F4-9B43-B61C-6E4B4875161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48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ESIGN_B_final-02-0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" y="-7456"/>
            <a:ext cx="914102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144" y="2852936"/>
            <a:ext cx="6332240" cy="1107554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6144" y="4077072"/>
            <a:ext cx="6116216" cy="1944216"/>
          </a:xfrm>
        </p:spPr>
        <p:txBody>
          <a:bodyPr/>
          <a:lstStyle>
            <a:lvl1pPr marL="0" indent="0" algn="l">
              <a:buNone/>
              <a:defRPr sz="2600">
                <a:solidFill>
                  <a:srgbClr val="152E8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/>
            </a:lvl1pPr>
          </a:lstStyle>
          <a:p>
            <a:fld id="{5DD0A2D2-7EFB-5840-AF99-D605BC1B2F97}" type="slidenum">
              <a:rPr lang="en-US"/>
              <a:pPr/>
              <a:t>‹#›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0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ESIGN_B_final-0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72" y="-15404"/>
            <a:ext cx="9177536" cy="68831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332656"/>
            <a:ext cx="8668072" cy="11430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528" y="1556792"/>
            <a:ext cx="8668072" cy="47594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‹#›</a:t>
            </a:fld>
            <a:endParaRPr lang="en-US" sz="1400" dirty="0">
              <a:latin typeface="Arial" charset="0"/>
            </a:endParaRPr>
          </a:p>
        </p:txBody>
      </p:sp>
      <p:pic>
        <p:nvPicPr>
          <p:cNvPr id="10" name="Picture 9" descr="business_PPT_slog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6453336"/>
            <a:ext cx="8064897" cy="31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601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ESIGN_B_final-0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72" y="-15404"/>
            <a:ext cx="9177536" cy="6883152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2300" y="381000"/>
            <a:ext cx="2019300" cy="5791200"/>
          </a:xfrm>
        </p:spPr>
        <p:txBody>
          <a:bodyPr vert="eaVert"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381000"/>
            <a:ext cx="5905500" cy="5791200"/>
          </a:xfrm>
        </p:spPr>
        <p:txBody>
          <a:bodyPr vert="eaVert"/>
          <a:lstStyle>
            <a:lvl1pPr>
              <a:defRPr sz="26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‹#›</a:t>
            </a:fld>
            <a:endParaRPr lang="en-US" sz="1400" dirty="0">
              <a:latin typeface="Arial" charset="0"/>
            </a:endParaRPr>
          </a:p>
        </p:txBody>
      </p:sp>
      <p:pic>
        <p:nvPicPr>
          <p:cNvPr id="9" name="Picture 8" descr="business_PPT_slog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6453336"/>
            <a:ext cx="8064897" cy="31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122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ESIGN_B_final-0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72" y="-15404"/>
            <a:ext cx="9177536" cy="6883152"/>
          </a:xfrm>
          <a:prstGeom prst="rect">
            <a:avLst/>
          </a:prstGeom>
        </p:spPr>
      </p:pic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251520" y="1700808"/>
            <a:ext cx="8740080" cy="4536504"/>
          </a:xfrm>
        </p:spPr>
        <p:txBody>
          <a:bodyPr/>
          <a:lstStyle/>
          <a:p>
            <a:r>
              <a:rPr lang="en-US" smtClean="0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692696"/>
            <a:ext cx="5256584" cy="854968"/>
          </a:xfrm>
        </p:spPr>
        <p:txBody>
          <a:bodyPr/>
          <a:lstStyle>
            <a:lvl1pPr>
              <a:defRPr sz="2200">
                <a:solidFill>
                  <a:srgbClr val="152E8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‹#›</a:t>
            </a:fld>
            <a:endParaRPr lang="en-US" sz="1400" dirty="0">
              <a:latin typeface="Arial" charset="0"/>
            </a:endParaRPr>
          </a:p>
        </p:txBody>
      </p:sp>
      <p:pic>
        <p:nvPicPr>
          <p:cNvPr id="9" name="Picture 8" descr="business_PPT_slog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6453336"/>
            <a:ext cx="8064897" cy="31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2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ESIGN_B_final-0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5776" y="1412776"/>
            <a:ext cx="6264696" cy="4752528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3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5776" y="0"/>
            <a:ext cx="6264696" cy="1224136"/>
          </a:xfrm>
        </p:spPr>
        <p:txBody>
          <a:bodyPr/>
          <a:lstStyle>
            <a:lvl1pPr>
              <a:defRPr sz="2800">
                <a:solidFill>
                  <a:srgbClr val="152E8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‹#›</a:t>
            </a:fld>
            <a:endParaRPr lang="en-US" sz="1400" dirty="0">
              <a:latin typeface="Arial" charset="0"/>
            </a:endParaRPr>
          </a:p>
        </p:txBody>
      </p:sp>
      <p:pic>
        <p:nvPicPr>
          <p:cNvPr id="5" name="Picture 4" descr="business_PPT_slog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6453336"/>
            <a:ext cx="8064897" cy="31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14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ESIGN_B_final-02-0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" y="0"/>
            <a:ext cx="914102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3645024"/>
            <a:ext cx="6480720" cy="2376263"/>
          </a:xfrm>
        </p:spPr>
        <p:txBody>
          <a:bodyPr anchor="t"/>
          <a:lstStyle>
            <a:lvl1pPr algn="l">
              <a:lnSpc>
                <a:spcPct val="90000"/>
              </a:lnSpc>
              <a:defRPr sz="3200" b="0" cap="none">
                <a:solidFill>
                  <a:srgbClr val="022D9B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47664" y="2564904"/>
            <a:ext cx="6480720" cy="1008112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022D9B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543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302B3540-29DB-9849-B58B-883D2E76A773}" type="slidenum">
              <a:rPr lang="en-US" smtClean="0"/>
              <a:pPr/>
              <a:t>‹#›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625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ESIGN_B_final-0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72" y="-25152"/>
            <a:ext cx="9177536" cy="688315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528" y="1916832"/>
            <a:ext cx="4032448" cy="43924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9992" y="1916832"/>
            <a:ext cx="4347592" cy="43924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476672"/>
            <a:ext cx="8077200" cy="1143000"/>
          </a:xfrm>
        </p:spPr>
        <p:txBody>
          <a:bodyPr/>
          <a:lstStyle>
            <a:lvl1pPr>
              <a:defRPr sz="2800">
                <a:solidFill>
                  <a:srgbClr val="152E8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‹#›</a:t>
            </a:fld>
            <a:endParaRPr lang="en-US" sz="1400" dirty="0">
              <a:latin typeface="Arial" charset="0"/>
            </a:endParaRPr>
          </a:p>
        </p:txBody>
      </p:sp>
      <p:pic>
        <p:nvPicPr>
          <p:cNvPr id="9" name="Picture 8" descr="business_PPT_slog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6453336"/>
            <a:ext cx="8064897" cy="31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24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ESIGN_B_final-0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72" y="-25152"/>
            <a:ext cx="9177536" cy="68831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840" y="476672"/>
            <a:ext cx="8229600" cy="1143000"/>
          </a:xfrm>
        </p:spPr>
        <p:txBody>
          <a:bodyPr/>
          <a:lstStyle>
            <a:lvl1pPr>
              <a:defRPr sz="2800">
                <a:solidFill>
                  <a:srgbClr val="152E8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528" y="1916832"/>
            <a:ext cx="4040188" cy="7620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528" y="2678931"/>
            <a:ext cx="4040188" cy="348637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08749" y="1916832"/>
            <a:ext cx="4041775" cy="7620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08749" y="2678931"/>
            <a:ext cx="4041775" cy="348637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‹#›</a:t>
            </a:fld>
            <a:endParaRPr lang="en-US" sz="1400" dirty="0">
              <a:latin typeface="Arial" charset="0"/>
            </a:endParaRPr>
          </a:p>
        </p:txBody>
      </p:sp>
      <p:pic>
        <p:nvPicPr>
          <p:cNvPr id="13" name="Picture 12" descr="business_PPT_slog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6453336"/>
            <a:ext cx="8064897" cy="31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73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ESIGN_B_final-0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72" y="-25152"/>
            <a:ext cx="9177536" cy="68831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-26516"/>
            <a:ext cx="8077200" cy="1143000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‹#›</a:t>
            </a:fld>
            <a:endParaRPr lang="en-US" sz="1400" dirty="0">
              <a:latin typeface="Arial" charset="0"/>
            </a:endParaRPr>
          </a:p>
        </p:txBody>
      </p:sp>
      <p:pic>
        <p:nvPicPr>
          <p:cNvPr id="7" name="Picture 6" descr="business_PPT_slog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6453336"/>
            <a:ext cx="8064897" cy="31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373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IGN_B_final-0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72" y="-25152"/>
            <a:ext cx="9177536" cy="688315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‹#›</a:t>
            </a:fld>
            <a:endParaRPr lang="en-US" sz="1400" dirty="0">
              <a:latin typeface="Arial" charset="0"/>
            </a:endParaRPr>
          </a:p>
        </p:txBody>
      </p:sp>
      <p:pic>
        <p:nvPicPr>
          <p:cNvPr id="7" name="Picture 6" descr="business_PPT_slog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6453336"/>
            <a:ext cx="8064897" cy="31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70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ESIGN_B_final-0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72" y="-25152"/>
            <a:ext cx="9177536" cy="688315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3928" y="404664"/>
            <a:ext cx="4968552" cy="5853113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520" y="2132856"/>
            <a:ext cx="3528392" cy="410445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36712"/>
            <a:ext cx="3528392" cy="1162050"/>
          </a:xfrm>
        </p:spPr>
        <p:txBody>
          <a:bodyPr/>
          <a:lstStyle>
            <a:lvl1pPr algn="l">
              <a:defRPr sz="2000" b="0">
                <a:solidFill>
                  <a:srgbClr val="152E8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‹#›</a:t>
            </a:fld>
            <a:endParaRPr lang="en-US" sz="1400" dirty="0">
              <a:latin typeface="Arial" charset="0"/>
            </a:endParaRPr>
          </a:p>
        </p:txBody>
      </p:sp>
      <p:pic>
        <p:nvPicPr>
          <p:cNvPr id="11" name="Picture 10" descr="business_PPT_slog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6453336"/>
            <a:ext cx="8064897" cy="31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816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ESIGN_B_final-0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72" y="-15404"/>
            <a:ext cx="9177536" cy="68831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536" y="5024537"/>
            <a:ext cx="7993904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8536" y="836712"/>
            <a:ext cx="7993904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8536" y="5581527"/>
            <a:ext cx="7993904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‹#›</a:t>
            </a:fld>
            <a:endParaRPr lang="en-US" sz="1400" dirty="0">
              <a:latin typeface="Arial" charset="0"/>
            </a:endParaRPr>
          </a:p>
        </p:txBody>
      </p:sp>
      <p:pic>
        <p:nvPicPr>
          <p:cNvPr id="10" name="Picture 9" descr="business_PPT_slog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6453336"/>
            <a:ext cx="8064897" cy="31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86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19336" y="397024"/>
            <a:ext cx="8429128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5536" y="1844824"/>
            <a:ext cx="8352928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78768" y="6525344"/>
            <a:ext cx="1905000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4712" y="6525344"/>
            <a:ext cx="504056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fld id="{B9D5C80D-9CA5-F142-8586-263522C565B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Arial"/>
          <a:ea typeface="+mj-ea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28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578CDA"/>
        </a:buClr>
        <a:buFont typeface="Times" charset="0"/>
        <a:buChar char="•"/>
        <a:defRPr sz="26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578CDA"/>
        </a:buClr>
        <a:buFont typeface="Wingdings" charset="0"/>
        <a:buChar char="§"/>
        <a:defRPr sz="24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578CDA"/>
        </a:buClr>
        <a:buChar char="–"/>
        <a:defRPr sz="20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578CDA"/>
        </a:buClr>
        <a:buChar char="»"/>
        <a:defRPr sz="20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578CDA"/>
        </a:buClr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578CDA"/>
        </a:buClr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578CDA"/>
        </a:buClr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578CDA"/>
        </a:buClr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nlp.stanford.edu:8080/sentiment/rntnDemo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financial.thomsonreuters.com/content/dam/openweb/documents/pdf/financial/marketpsych-indices-brochure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reos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tm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hkex.com.hk/Products/Listed-Derivatives/Equity-Index/Hang-Seng-Index-(HSI)/HSI-Volatility-Index-Futures?sc_lang=en#&amp;product=VHS" TargetMode="External"/><Relationship Id="rId3" Type="http://schemas.openxmlformats.org/officeDocument/2006/relationships/hyperlink" Target="http://www.accern.com/" TargetMode="External"/><Relationship Id="rId7" Type="http://schemas.openxmlformats.org/officeDocument/2006/relationships/hyperlink" Target="https://developer.twitter.com/en/enterprise/financ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socialmarketanalytics.com/" TargetMode="External"/><Relationship Id="rId5" Type="http://schemas.openxmlformats.org/officeDocument/2006/relationships/hyperlink" Target="http://www.social-alpha.com/" TargetMode="External"/><Relationship Id="rId4" Type="http://schemas.openxmlformats.org/officeDocument/2006/relationships/hyperlink" Target="http://www.sentimentrader.com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mp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ide.com.tw/2017/01/19/bot-produce-new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buzzfeed.com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nlp.stanford.edu/~manning/papers/tagging.pdf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nlp.stanford.edu/pubs/acl-wmt08-cws.pdf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projector.tensorflow.org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John_Rupert_Firth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isentium.com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venpack.com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socialmarketanalytics.wordpress.com/2015/10/27/social-media-and-smart-beta/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://hkm.appledaily.com/detail.php?issue=20170505&amp;guid=56654539&amp;category_guid=7015342&amp;category=instant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blog.datapoolt.co/how-buzzfeed-changed-social-media-analytics-and-what-it-means-for-the-rest-of-us/" TargetMode="Externa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cmag.com/commentary/356586/the-30-year-ai-scare-cycl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kitribune.com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theatlantic.com/magazine/archive/2017/09/when-silicon-valley-took-over-journalism/534195/" TargetMode="Externa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ltk.org/" TargetMode="External"/><Relationship Id="rId3" Type="http://schemas.openxmlformats.org/officeDocument/2006/relationships/hyperlink" Target="https://stanfordnlp.github.io/CoreNLP/" TargetMode="External"/><Relationship Id="rId7" Type="http://schemas.openxmlformats.org/officeDocument/2006/relationships/hyperlink" Target="https://nlp.stanford.edu/phrasal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nlp.stanford.edu:8080/sentiment/rntnDemo.html" TargetMode="External"/><Relationship Id="rId5" Type="http://schemas.openxmlformats.org/officeDocument/2006/relationships/hyperlink" Target="https://nlp.stanford.edu/sentiment/treebank.html" TargetMode="External"/><Relationship Id="rId4" Type="http://schemas.openxmlformats.org/officeDocument/2006/relationships/hyperlink" Target="http://nlp.stanford.edu:8080/corenlp/" TargetMode="Externa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julac.hosted.exlibrisgroup.com/primo-explore/fulldisplay?docid=TN_sciversesciencedirect_elsevierS0747-5632(15)30255-7&amp;context=PC&amp;vid=HKUST&amp;lang=en_US&amp;search_scope=HKUST_catalog_primo&amp;adaptor=primo_central_multiple_fe&amp;tab=default_tab&amp;query=any,contains,sentiment%20analysis&amp;sortby=rank&amp;offset=0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julac.hosted.exlibrisgroup.com/primo-explore/fulldisplay?docid=TN_springer_jour10.1007/s12559-017-9470-8&amp;context=PC&amp;vid=HKUST&amp;lang=en_US&amp;search_scope=HKUST_catalog_primo&amp;adaptor=primo_central_multiple_fe&amp;tab=default_tab&amp;query=any,contains,sentiment%20analysis&amp;offset=0" TargetMode="External"/><Relationship Id="rId4" Type="http://schemas.openxmlformats.org/officeDocument/2006/relationships/hyperlink" Target="https://julac.hosted.exlibrisgroup.com/primo-explore/fulldisplay?docid=TN_sciversesciencedirect_elsevierS0167-739X(17)30783-5&amp;context=PC&amp;vid=HKUST&amp;lang=en_US&amp;search_scope=HKUST_catalog_primo&amp;adaptor=primo_central_multiple_fe&amp;tab=default_tab&amp;query=any,contains,sentiment%20analysis&amp;sortby=rank&amp;offset=0" TargetMode="Externa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91680" y="2852936"/>
            <a:ext cx="6192688" cy="1368152"/>
          </a:xfrm>
        </p:spPr>
        <p:txBody>
          <a:bodyPr/>
          <a:lstStyle/>
          <a:p>
            <a:r>
              <a:rPr lang="en-US" dirty="0" smtClean="0"/>
              <a:t>Big </a:t>
            </a:r>
            <a:r>
              <a:rPr lang="en-US" dirty="0"/>
              <a:t>Data, A.I. and Investing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91680" y="4221088"/>
            <a:ext cx="5832648" cy="1800200"/>
          </a:xfrm>
        </p:spPr>
        <p:txBody>
          <a:bodyPr/>
          <a:lstStyle/>
          <a:p>
            <a:pPr algn="l"/>
            <a:r>
              <a:rPr lang="en-US" dirty="0" smtClean="0"/>
              <a:t>Ken Liu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DD0A2D2-7EFB-5840-AF99-D605BC1B2F97}" type="slidenum">
              <a:rPr lang="en-US" smtClean="0"/>
              <a:pPr/>
              <a:t>1</a:t>
            </a:fld>
            <a:endParaRPr lang="en-US" sz="140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Sentiment Examples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4248472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Refer to the Excel for detail breakdown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err="1" smtClean="0"/>
              <a:t>sentimentAnnaLo</a:t>
            </a: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err="1" smtClean="0"/>
              <a:t>sentimentBiancaWu</a:t>
            </a: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err="1" smtClean="0"/>
              <a:t>sentimentFinancialNews</a:t>
            </a: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Stanford Sentiment Demo Website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>
                <a:hlinkClick r:id="rId3"/>
              </a:rPr>
              <a:t>http://</a:t>
            </a:r>
            <a:r>
              <a:rPr lang="en-US" sz="1800" dirty="0" smtClean="0">
                <a:hlinkClick r:id="rId3"/>
              </a:rPr>
              <a:t>nlp.stanford.edu:8080/sentiment/rntnDemo.html</a:t>
            </a:r>
            <a:endParaRPr lang="en-US" sz="1800" dirty="0" smtClean="0"/>
          </a:p>
          <a:p>
            <a:pPr marL="400050" lvl="1" indent="0">
              <a:buNone/>
            </a:pPr>
            <a:r>
              <a:rPr lang="en-US" sz="1800" dirty="0" smtClean="0"/>
              <a:t>	</a:t>
            </a:r>
          </a:p>
          <a:p>
            <a:pPr marL="400050" lvl="1" indent="0">
              <a:buNone/>
            </a:pPr>
            <a:r>
              <a:rPr lang="en-US" sz="1800" dirty="0"/>
              <a:t>	</a:t>
            </a:r>
            <a:r>
              <a:rPr lang="en-US" sz="1800" i="1" dirty="0" smtClean="0">
                <a:solidFill>
                  <a:srgbClr val="00B050"/>
                </a:solidFill>
              </a:rPr>
              <a:t>(refer to first comment)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10</a:t>
            </a:fld>
            <a:endParaRPr lang="en-US" sz="1400" dirty="0">
              <a:latin typeface="Arial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915"/>
          <a:stretch/>
        </p:blipFill>
        <p:spPr bwMode="auto">
          <a:xfrm>
            <a:off x="4973373" y="1124744"/>
            <a:ext cx="2934777" cy="498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miley Face 1"/>
          <p:cNvSpPr/>
          <p:nvPr/>
        </p:nvSpPr>
        <p:spPr bwMode="auto">
          <a:xfrm>
            <a:off x="827584" y="5589240"/>
            <a:ext cx="457200" cy="446459"/>
          </a:xfrm>
          <a:prstGeom prst="smileyFac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55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Example </a:t>
            </a:r>
            <a:r>
              <a:rPr lang="en-US" dirty="0" smtClean="0"/>
              <a:t>Companies: Background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Challenges </a:t>
            </a:r>
            <a:r>
              <a:rPr lang="en-US" sz="1800" dirty="0"/>
              <a:t>in integrating </a:t>
            </a:r>
            <a:r>
              <a:rPr lang="en-US" sz="1800" b="1" dirty="0">
                <a:solidFill>
                  <a:srgbClr val="0070C0"/>
                </a:solidFill>
              </a:rPr>
              <a:t>different social media feeds</a:t>
            </a:r>
            <a:r>
              <a:rPr lang="en-US" sz="1800" dirty="0"/>
              <a:t>. Each data source may give a </a:t>
            </a:r>
            <a:r>
              <a:rPr lang="en-US" sz="1800" b="1" dirty="0">
                <a:solidFill>
                  <a:srgbClr val="0070C0"/>
                </a:solidFill>
              </a:rPr>
              <a:t>different interface </a:t>
            </a:r>
            <a:r>
              <a:rPr lang="en-US" sz="1800" dirty="0"/>
              <a:t>and </a:t>
            </a:r>
            <a:r>
              <a:rPr lang="en-US" sz="1800" dirty="0" smtClean="0"/>
              <a:t>a </a:t>
            </a:r>
            <a:r>
              <a:rPr lang="en-US" sz="1800" b="1" dirty="0" smtClean="0">
                <a:solidFill>
                  <a:srgbClr val="0070C0"/>
                </a:solidFill>
              </a:rPr>
              <a:t>different </a:t>
            </a:r>
            <a:r>
              <a:rPr lang="en-US" sz="1800" b="1" dirty="0">
                <a:solidFill>
                  <a:srgbClr val="0070C0"/>
                </a:solidFill>
              </a:rPr>
              <a:t>format </a:t>
            </a:r>
            <a:r>
              <a:rPr lang="en-US" sz="1800" dirty="0"/>
              <a:t>for delivering data. </a:t>
            </a: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Polling </a:t>
            </a:r>
            <a:r>
              <a:rPr lang="en-US" sz="1800" dirty="0"/>
              <a:t>websites for updates is complicated by </a:t>
            </a:r>
            <a:r>
              <a:rPr lang="en-US" sz="1800" b="1" dirty="0">
                <a:solidFill>
                  <a:srgbClr val="0070C0"/>
                </a:solidFill>
              </a:rPr>
              <a:t>varying latency</a:t>
            </a:r>
            <a:r>
              <a:rPr lang="en-US" sz="1800" dirty="0"/>
              <a:t>. Many of the </a:t>
            </a:r>
            <a:r>
              <a:rPr lang="en-US" sz="1800" dirty="0" smtClean="0"/>
              <a:t>data sources </a:t>
            </a:r>
            <a:r>
              <a:rPr lang="en-US" sz="1800" dirty="0"/>
              <a:t>report the same activity multiple times; so there is a need to carefully eliminate </a:t>
            </a:r>
            <a:r>
              <a:rPr lang="en-US" sz="1800" b="1" dirty="0">
                <a:solidFill>
                  <a:srgbClr val="0070C0"/>
                </a:solidFill>
              </a:rPr>
              <a:t>duplicates</a:t>
            </a:r>
            <a:r>
              <a:rPr lang="en-US" sz="1800" dirty="0" smtClean="0"/>
              <a:t>.  </a:t>
            </a:r>
            <a:r>
              <a:rPr lang="en-US" sz="1800" i="1" dirty="0" smtClean="0">
                <a:solidFill>
                  <a:srgbClr val="00B050"/>
                </a:solidFill>
              </a:rPr>
              <a:t>(show Datatact User Comments)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The </a:t>
            </a:r>
            <a:r>
              <a:rPr lang="en-US" sz="1800" b="1" dirty="0">
                <a:solidFill>
                  <a:srgbClr val="0070C0"/>
                </a:solidFill>
              </a:rPr>
              <a:t>language styles </a:t>
            </a:r>
            <a:r>
              <a:rPr lang="en-US" sz="1800" dirty="0"/>
              <a:t>differ </a:t>
            </a:r>
            <a:r>
              <a:rPr lang="en-US" sz="1800" dirty="0" smtClean="0"/>
              <a:t>across sources</a:t>
            </a:r>
            <a:r>
              <a:rPr lang="en-US" sz="1800" dirty="0"/>
              <a:t> </a:t>
            </a:r>
            <a:r>
              <a:rPr lang="en-US" sz="1800" dirty="0" smtClean="0"/>
              <a:t>(e.g. Social Media </a:t>
            </a:r>
            <a:r>
              <a:rPr lang="en-US" sz="1800" dirty="0"/>
              <a:t>differs in style from </a:t>
            </a:r>
            <a:r>
              <a:rPr lang="en-US" sz="1800" dirty="0" smtClean="0"/>
              <a:t>SFC documentation and </a:t>
            </a:r>
            <a:r>
              <a:rPr lang="en-US" sz="1800" i="1" dirty="0">
                <a:solidFill>
                  <a:srgbClr val="00B050"/>
                </a:solidFill>
              </a:rPr>
              <a:t>FB </a:t>
            </a:r>
            <a:r>
              <a:rPr lang="en-US" sz="1800" i="1" dirty="0" smtClean="0">
                <a:solidFill>
                  <a:srgbClr val="00B050"/>
                </a:solidFill>
              </a:rPr>
              <a:t>Posts </a:t>
            </a:r>
            <a:r>
              <a:rPr lang="en-US" sz="1800" i="1" dirty="0">
                <a:solidFill>
                  <a:srgbClr val="00B050"/>
                </a:solidFill>
              </a:rPr>
              <a:t>vs Comments</a:t>
            </a:r>
            <a:r>
              <a:rPr lang="en-US" sz="1800" dirty="0" smtClean="0"/>
              <a:t>).</a:t>
            </a: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These </a:t>
            </a:r>
            <a:r>
              <a:rPr lang="en-US" sz="1800" dirty="0"/>
              <a:t>technical and operational challenges provide an opportunity for intermediary firms to bridge the gap </a:t>
            </a:r>
            <a:r>
              <a:rPr lang="en-US" sz="1800" dirty="0" smtClean="0"/>
              <a:t>between investment </a:t>
            </a:r>
            <a:r>
              <a:rPr lang="en-US" sz="1800" dirty="0"/>
              <a:t>managers and social media. Typically such firms have a partnership with the data source and they offer a </a:t>
            </a:r>
            <a:r>
              <a:rPr lang="en-US" sz="1800" dirty="0" smtClean="0"/>
              <a:t>single API </a:t>
            </a:r>
            <a:r>
              <a:rPr lang="en-US" sz="1800" dirty="0"/>
              <a:t>through which the client can access multiple sources of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11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38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Example Companies: </a:t>
            </a:r>
            <a:r>
              <a:rPr lang="en-US" dirty="0" smtClean="0"/>
              <a:t>Main Components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Named entity </a:t>
            </a:r>
            <a:r>
              <a:rPr lang="en-US" sz="1600" b="1" dirty="0" smtClean="0"/>
              <a:t>extraction</a:t>
            </a:r>
            <a:r>
              <a:rPr lang="en-US" sz="1600" dirty="0" smtClean="0"/>
              <a:t>: </a:t>
            </a:r>
            <a:r>
              <a:rPr lang="en-US" sz="1600" b="1" dirty="0">
                <a:solidFill>
                  <a:srgbClr val="0070C0"/>
                </a:solidFill>
              </a:rPr>
              <a:t>extract</a:t>
            </a:r>
            <a:r>
              <a:rPr lang="en-US" sz="1600" dirty="0" smtClean="0"/>
              <a:t> </a:t>
            </a:r>
            <a:r>
              <a:rPr lang="en-US" sz="1600" dirty="0"/>
              <a:t>the identity of the </a:t>
            </a:r>
            <a:r>
              <a:rPr lang="en-US" sz="1600" dirty="0" smtClean="0"/>
              <a:t>speaker, places/addresses</a:t>
            </a:r>
            <a:r>
              <a:rPr lang="en-US" sz="1600" dirty="0"/>
              <a:t>, organizations, products/brands</a:t>
            </a:r>
            <a:r>
              <a:rPr lang="en-US" sz="1600" dirty="0" smtClean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 smtClean="0"/>
              <a:t>Theme </a:t>
            </a:r>
            <a:r>
              <a:rPr lang="en-US" sz="1600" b="1" dirty="0"/>
              <a:t>and category extraction</a:t>
            </a:r>
            <a:r>
              <a:rPr lang="en-US" sz="1600" dirty="0"/>
              <a:t>: </a:t>
            </a:r>
            <a:r>
              <a:rPr lang="en-US" sz="1600" b="1" dirty="0" smtClean="0">
                <a:solidFill>
                  <a:srgbClr val="0070C0"/>
                </a:solidFill>
              </a:rPr>
              <a:t>Theme</a:t>
            </a:r>
            <a:r>
              <a:rPr lang="en-US" sz="1600" dirty="0" smtClean="0">
                <a:solidFill>
                  <a:srgbClr val="0070C0"/>
                </a:solidFill>
              </a:rPr>
              <a:t> </a:t>
            </a:r>
            <a:r>
              <a:rPr lang="en-US" sz="1600" dirty="0"/>
              <a:t>is </a:t>
            </a:r>
            <a:r>
              <a:rPr lang="en-US" sz="1600" dirty="0" smtClean="0"/>
              <a:t>for </a:t>
            </a:r>
            <a:r>
              <a:rPr lang="en-US" sz="1600" dirty="0"/>
              <a:t>important phrases </a:t>
            </a:r>
            <a:r>
              <a:rPr lang="en-US" sz="1600" dirty="0" smtClean="0"/>
              <a:t>e.g. “Fed </a:t>
            </a:r>
            <a:r>
              <a:rPr lang="en-US" sz="1600" dirty="0"/>
              <a:t>hike</a:t>
            </a:r>
            <a:r>
              <a:rPr lang="en-US" sz="1600" dirty="0" smtClean="0"/>
              <a:t>”, “</a:t>
            </a:r>
            <a:r>
              <a:rPr lang="en-US" sz="1600" dirty="0"/>
              <a:t>Middle-Eastern crisis</a:t>
            </a:r>
            <a:r>
              <a:rPr lang="en-US" sz="1600" dirty="0" smtClean="0"/>
              <a:t>”; </a:t>
            </a:r>
            <a:r>
              <a:rPr lang="en-US" sz="1600" b="1" dirty="0">
                <a:solidFill>
                  <a:srgbClr val="0070C0"/>
                </a:solidFill>
              </a:rPr>
              <a:t>Category</a:t>
            </a:r>
            <a:r>
              <a:rPr lang="en-US" sz="1600" dirty="0" smtClean="0"/>
              <a:t> </a:t>
            </a:r>
            <a:r>
              <a:rPr lang="en-US" sz="1600" dirty="0"/>
              <a:t>refers to pre-defined buckets into which the sentiment </a:t>
            </a:r>
            <a:r>
              <a:rPr lang="en-US" sz="1600" dirty="0" smtClean="0"/>
              <a:t>score could </a:t>
            </a:r>
            <a:r>
              <a:rPr lang="en-US" sz="1600" dirty="0"/>
              <a:t>be </a:t>
            </a:r>
            <a:r>
              <a:rPr lang="en-US" sz="1600" dirty="0" smtClean="0"/>
              <a:t>aggregated e.g. </a:t>
            </a:r>
            <a:r>
              <a:rPr lang="en-US" sz="1600" dirty="0"/>
              <a:t>stock ticker. 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 smtClean="0"/>
              <a:t>Sentiment</a:t>
            </a:r>
            <a:r>
              <a:rPr lang="en-US" sz="1600" dirty="0"/>
              <a:t>: </a:t>
            </a:r>
            <a:r>
              <a:rPr lang="en-US" sz="1600" dirty="0" smtClean="0"/>
              <a:t>a </a:t>
            </a:r>
            <a:r>
              <a:rPr lang="en-US" sz="1600" b="1" dirty="0">
                <a:solidFill>
                  <a:srgbClr val="0070C0"/>
                </a:solidFill>
              </a:rPr>
              <a:t>sentiment score</a:t>
            </a:r>
            <a:r>
              <a:rPr lang="en-US" sz="1600" dirty="0"/>
              <a:t> is assigned to the </a:t>
            </a:r>
            <a:r>
              <a:rPr lang="en-US" sz="1600" dirty="0" smtClean="0"/>
              <a:t>article (usually assume </a:t>
            </a:r>
            <a:r>
              <a:rPr lang="en-US" sz="1600" b="1" dirty="0">
                <a:solidFill>
                  <a:srgbClr val="0070C0"/>
                </a:solidFill>
              </a:rPr>
              <a:t>holding the position</a:t>
            </a:r>
            <a:r>
              <a:rPr lang="en-US" sz="1600" dirty="0" smtClean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Time Frame</a:t>
            </a:r>
            <a:r>
              <a:rPr lang="en-US" sz="1600" dirty="0"/>
              <a:t>: </a:t>
            </a:r>
            <a:r>
              <a:rPr lang="en-US" sz="1600" dirty="0" smtClean="0"/>
              <a:t>timestamped </a:t>
            </a:r>
            <a:r>
              <a:rPr lang="en-US" sz="1600" dirty="0"/>
              <a:t>sentiment </a:t>
            </a:r>
            <a:r>
              <a:rPr lang="en-US" sz="1600" dirty="0" smtClean="0"/>
              <a:t>score such as aggregated </a:t>
            </a:r>
            <a:r>
              <a:rPr lang="en-US" sz="1600" dirty="0"/>
              <a:t>over a time period </a:t>
            </a:r>
            <a:r>
              <a:rPr lang="en-US" sz="1600" dirty="0" smtClean="0"/>
              <a:t>(e.g.  </a:t>
            </a:r>
            <a:r>
              <a:rPr lang="en-US" sz="1600" dirty="0"/>
              <a:t>a day), in order to produce date-entity-sentiment tuples. Such tuples form the basis of a trading signal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 smtClean="0"/>
              <a:t>Relevance </a:t>
            </a:r>
            <a:r>
              <a:rPr lang="en-US" sz="1600" b="1" dirty="0"/>
              <a:t>and Influence</a:t>
            </a:r>
            <a:r>
              <a:rPr lang="en-US" sz="1600" dirty="0"/>
              <a:t>: </a:t>
            </a:r>
            <a:r>
              <a:rPr lang="en-US" sz="1600" dirty="0" smtClean="0"/>
              <a:t>a metric </a:t>
            </a:r>
            <a:r>
              <a:rPr lang="en-US" sz="1600" dirty="0"/>
              <a:t>of relevance is assigned </a:t>
            </a:r>
            <a:r>
              <a:rPr lang="en-US" sz="1600" dirty="0" smtClean="0"/>
              <a:t>based </a:t>
            </a:r>
            <a:r>
              <a:rPr lang="en-US" sz="1600" dirty="0"/>
              <a:t>on its </a:t>
            </a:r>
            <a:r>
              <a:rPr lang="en-US" sz="1600" b="1" dirty="0">
                <a:solidFill>
                  <a:srgbClr val="0070C0"/>
                </a:solidFill>
              </a:rPr>
              <a:t>relation to </a:t>
            </a:r>
            <a:r>
              <a:rPr lang="en-US" sz="1600" b="1" dirty="0" smtClean="0">
                <a:solidFill>
                  <a:srgbClr val="0070C0"/>
                </a:solidFill>
              </a:rPr>
              <a:t>the traded </a:t>
            </a:r>
            <a:r>
              <a:rPr lang="en-US" sz="1600" b="1" dirty="0">
                <a:solidFill>
                  <a:srgbClr val="0070C0"/>
                </a:solidFill>
              </a:rPr>
              <a:t>assets</a:t>
            </a:r>
            <a:r>
              <a:rPr lang="en-US" sz="1600" dirty="0"/>
              <a:t>. </a:t>
            </a:r>
            <a:r>
              <a:rPr lang="en-US" sz="1600" dirty="0" smtClean="0"/>
              <a:t>Another </a:t>
            </a:r>
            <a:r>
              <a:rPr lang="en-US" sz="1600" dirty="0"/>
              <a:t>metric of influence is assigned to the </a:t>
            </a:r>
            <a:r>
              <a:rPr lang="en-US" sz="1600" dirty="0" smtClean="0"/>
              <a:t>article/tweet. </a:t>
            </a:r>
            <a:r>
              <a:rPr lang="en-US" sz="1600" dirty="0"/>
              <a:t>It could be based on </a:t>
            </a:r>
            <a:r>
              <a:rPr lang="en-US" sz="1600" b="1" dirty="0" smtClean="0">
                <a:solidFill>
                  <a:srgbClr val="0070C0"/>
                </a:solidFill>
              </a:rPr>
              <a:t>popularity</a:t>
            </a:r>
            <a:r>
              <a:rPr lang="en-US" sz="1600" dirty="0" smtClean="0"/>
              <a:t> of </a:t>
            </a:r>
            <a:r>
              <a:rPr lang="en-US" sz="1600" dirty="0"/>
              <a:t>author, links to </a:t>
            </a:r>
            <a:r>
              <a:rPr lang="en-US" sz="1600" dirty="0" smtClean="0"/>
              <a:t>other prominent </a:t>
            </a:r>
            <a:r>
              <a:rPr lang="en-US" sz="1600" dirty="0"/>
              <a:t>authors, etc.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12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5571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smtClean="0"/>
              <a:t>Thomson Reuters </a:t>
            </a:r>
            <a:r>
              <a:rPr lang="en-US" dirty="0" err="1" smtClean="0"/>
              <a:t>MarketPsych</a:t>
            </a:r>
            <a:r>
              <a:rPr lang="en-US" dirty="0" smtClean="0"/>
              <a:t> Indices (TRMI)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4032448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The next few slides on TRMI is adopted from the presentation of </a:t>
            </a:r>
            <a:r>
              <a:rPr lang="en-US" sz="1800" b="1" dirty="0" smtClean="0">
                <a:solidFill>
                  <a:srgbClr val="0070C0"/>
                </a:solidFill>
              </a:rPr>
              <a:t>Dr. Richard Peterson </a:t>
            </a:r>
            <a:r>
              <a:rPr lang="en-US" sz="1800" dirty="0" smtClean="0"/>
              <a:t>and his book.</a:t>
            </a:r>
          </a:p>
          <a:p>
            <a:pPr marL="0" indent="0"/>
            <a:endParaRPr lang="en-US" sz="1800" dirty="0"/>
          </a:p>
          <a:p>
            <a:pPr marL="0" indent="0"/>
            <a:r>
              <a:rPr lang="en-US" sz="1800" i="1" dirty="0"/>
              <a:t>Trading on </a:t>
            </a:r>
            <a:r>
              <a:rPr lang="en-US" sz="1800" i="1" dirty="0" smtClean="0"/>
              <a:t>Sentiment  </a:t>
            </a:r>
          </a:p>
          <a:p>
            <a:pPr marL="0" indent="0"/>
            <a:r>
              <a:rPr lang="en-US" sz="1800" i="1" dirty="0" smtClean="0"/>
              <a:t>The </a:t>
            </a:r>
            <a:r>
              <a:rPr lang="en-US" sz="1800" i="1" dirty="0"/>
              <a:t>Power of Minds Over Markets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13</a:t>
            </a:fld>
            <a:endParaRPr lang="en-US" sz="1400" dirty="0">
              <a:latin typeface="Arial" charset="0"/>
            </a:endParaRPr>
          </a:p>
        </p:txBody>
      </p:sp>
      <p:pic>
        <p:nvPicPr>
          <p:cNvPr id="4" name="Picture 3" descr="Trading_on_Sentiment_The_Power_of_Minds_Over_Markets.pdf - Adobe Acrobat Pro Extended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04" t="11544" r="33334" b="2344"/>
          <a:stretch/>
        </p:blipFill>
        <p:spPr>
          <a:xfrm>
            <a:off x="4932040" y="1556792"/>
            <a:ext cx="2886076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38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smtClean="0"/>
              <a:t>Thomson Reuters </a:t>
            </a:r>
            <a:r>
              <a:rPr lang="en-US" dirty="0" err="1" smtClean="0"/>
              <a:t>MarketPsych</a:t>
            </a:r>
            <a:r>
              <a:rPr lang="en-US" dirty="0" smtClean="0"/>
              <a:t> Indices (TRMI)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dirty="0">
                <a:hlinkClick r:id="rId3"/>
              </a:rPr>
              <a:t>https://</a:t>
            </a:r>
            <a:r>
              <a:rPr lang="en-US" sz="1800" dirty="0" smtClean="0">
                <a:hlinkClick r:id="rId3"/>
              </a:rPr>
              <a:t>financial.thomsonreuters.com/content/dam/openweb/documents/pdf/financial/marketpsych-indices-brochure.pdf</a:t>
            </a:r>
            <a:endParaRPr lang="en-US" sz="1800" dirty="0" smtClean="0"/>
          </a:p>
          <a:p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High-speed </a:t>
            </a:r>
            <a:r>
              <a:rPr lang="en-US" sz="1800" dirty="0"/>
              <a:t>text analysis on news and social media across the internet </a:t>
            </a:r>
            <a:r>
              <a:rPr lang="en-US" sz="1800" dirty="0" smtClean="0"/>
              <a:t>globally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Identifying </a:t>
            </a:r>
            <a:r>
              <a:rPr lang="en-US" sz="1800" dirty="0"/>
              <a:t>media references to 187 countries, 12,000+ global companies, 61 stock indexes, 45 currencies, 36 commodities. </a:t>
            </a: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Derived </a:t>
            </a:r>
            <a:r>
              <a:rPr lang="en-US" sz="1800" dirty="0"/>
              <a:t>from 2,000 news and 800 social media sources.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 smtClean="0">
                <a:solidFill>
                  <a:srgbClr val="0070C0"/>
                </a:solidFill>
              </a:rPr>
              <a:t>Separate </a:t>
            </a:r>
            <a:r>
              <a:rPr lang="en-US" sz="1800" b="1" dirty="0">
                <a:solidFill>
                  <a:srgbClr val="0070C0"/>
                </a:solidFill>
              </a:rPr>
              <a:t>news and social feeds</a:t>
            </a:r>
            <a:r>
              <a:rPr lang="en-US" sz="1800" dirty="0"/>
              <a:t>. </a:t>
            </a:r>
          </a:p>
          <a:p>
            <a:r>
              <a:rPr lang="en-US" sz="1800" dirty="0" smtClean="0"/>
              <a:t>• 	History </a:t>
            </a:r>
            <a:r>
              <a:rPr lang="en-US" sz="1800" dirty="0"/>
              <a:t>from 1998-present for both news and social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Uses </a:t>
            </a:r>
            <a:r>
              <a:rPr lang="en-US" sz="1800" dirty="0"/>
              <a:t>patented natural language processing </a:t>
            </a:r>
            <a:r>
              <a:rPr lang="en-US" sz="1800" dirty="0" smtClean="0"/>
              <a:t>software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Highly </a:t>
            </a:r>
            <a:r>
              <a:rPr lang="en-US" sz="1800" dirty="0"/>
              <a:t>dimensional: Emotions and complex meanings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14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08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smtClean="0"/>
              <a:t>Thomson Reuters </a:t>
            </a:r>
            <a:r>
              <a:rPr lang="en-US" dirty="0" err="1" smtClean="0"/>
              <a:t>MarketPsych</a:t>
            </a:r>
            <a:r>
              <a:rPr lang="en-US" dirty="0" smtClean="0"/>
              <a:t> Indices (TRMI)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15</a:t>
            </a:fld>
            <a:endParaRPr lang="en-US" sz="1400" dirty="0">
              <a:latin typeface="Arial" charset="0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" y="1665362"/>
            <a:ext cx="9030876" cy="4011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0872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smtClean="0"/>
              <a:t>Thomson Reuters </a:t>
            </a:r>
            <a:r>
              <a:rPr lang="en-US" dirty="0" err="1" smtClean="0"/>
              <a:t>MarketPsych</a:t>
            </a:r>
            <a:r>
              <a:rPr lang="en-US" dirty="0" smtClean="0"/>
              <a:t> Indices (TRMI)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16</a:t>
            </a:fld>
            <a:endParaRPr lang="en-US" sz="1400" dirty="0">
              <a:latin typeface="Arial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60" y="1507629"/>
            <a:ext cx="9095578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052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smtClean="0"/>
              <a:t>Thomson Reuters </a:t>
            </a:r>
            <a:r>
              <a:rPr lang="en-US" dirty="0" err="1" smtClean="0"/>
              <a:t>MarketPsych</a:t>
            </a:r>
            <a:r>
              <a:rPr lang="en-US" dirty="0" smtClean="0"/>
              <a:t> Indices (TRMI)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17</a:t>
            </a:fld>
            <a:endParaRPr lang="en-US" sz="1400" dirty="0">
              <a:latin typeface="Arial" charset="0"/>
            </a:endParaRP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251520" y="1556792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2000" dirty="0" smtClean="0"/>
              <a:t>Sentiment </a:t>
            </a:r>
            <a:r>
              <a:rPr lang="en-US" sz="2000" dirty="0"/>
              <a:t>and news flow are non-linear. </a:t>
            </a:r>
          </a:p>
          <a:p>
            <a:endParaRPr lang="en-US" sz="1800" b="1" dirty="0" smtClean="0"/>
          </a:p>
          <a:p>
            <a:r>
              <a:rPr lang="en-US" sz="1800" b="1" dirty="0" smtClean="0"/>
              <a:t>1</a:t>
            </a:r>
            <a:r>
              <a:rPr lang="en-US" sz="1800" b="1" dirty="0"/>
              <a:t>. Z-scores: </a:t>
            </a:r>
            <a:r>
              <a:rPr lang="en-US" sz="1800" dirty="0"/>
              <a:t>Sentiment deltas or rates of change. </a:t>
            </a:r>
            <a:r>
              <a:rPr lang="en-US" sz="1800" dirty="0" smtClean="0"/>
              <a:t>Identify </a:t>
            </a:r>
            <a:r>
              <a:rPr lang="en-US" sz="1800" dirty="0"/>
              <a:t>market </a:t>
            </a:r>
            <a:r>
              <a:rPr lang="en-US" sz="1800" b="1" dirty="0">
                <a:solidFill>
                  <a:srgbClr val="0070C0"/>
                </a:solidFill>
              </a:rPr>
              <a:t>moving events</a:t>
            </a:r>
            <a:r>
              <a:rPr lang="en-US" sz="1800" dirty="0"/>
              <a:t>. </a:t>
            </a:r>
          </a:p>
          <a:p>
            <a:endParaRPr lang="en-US" sz="1800" b="1" dirty="0" smtClean="0"/>
          </a:p>
          <a:p>
            <a:r>
              <a:rPr lang="en-US" sz="1800" b="1" dirty="0" smtClean="0"/>
              <a:t>2</a:t>
            </a:r>
            <a:r>
              <a:rPr lang="en-US" sz="1800" b="1" dirty="0"/>
              <a:t>. Decision Trees: </a:t>
            </a:r>
            <a:r>
              <a:rPr lang="en-US" sz="1800" dirty="0"/>
              <a:t>Sentiment </a:t>
            </a:r>
            <a:r>
              <a:rPr lang="en-US" sz="1800" b="1" dirty="0">
                <a:solidFill>
                  <a:srgbClr val="0070C0"/>
                </a:solidFill>
              </a:rPr>
              <a:t>conditioned on fundamental or technical factors</a:t>
            </a:r>
            <a:r>
              <a:rPr lang="en-US" sz="1800" dirty="0"/>
              <a:t>. Improves detection of price overreaction and </a:t>
            </a:r>
            <a:r>
              <a:rPr lang="en-US" sz="1800" dirty="0" smtClean="0"/>
              <a:t>under-reaction</a:t>
            </a:r>
            <a:r>
              <a:rPr lang="en-US" sz="1800" dirty="0"/>
              <a:t>. </a:t>
            </a:r>
          </a:p>
          <a:p>
            <a:endParaRPr lang="en-US" sz="1800" b="1" dirty="0" smtClean="0"/>
          </a:p>
          <a:p>
            <a:r>
              <a:rPr lang="en-US" sz="1800" b="1" dirty="0" smtClean="0"/>
              <a:t>3</a:t>
            </a:r>
            <a:r>
              <a:rPr lang="en-US" sz="1800" b="1" dirty="0"/>
              <a:t>. Moving average crossovers (MACDs): </a:t>
            </a:r>
            <a:r>
              <a:rPr lang="en-US" sz="1800" dirty="0" smtClean="0"/>
              <a:t>Reduces </a:t>
            </a:r>
            <a:r>
              <a:rPr lang="en-US" sz="1800" dirty="0"/>
              <a:t>noise and captures changes and drifts in </a:t>
            </a:r>
            <a:r>
              <a:rPr lang="en-US" sz="1800" b="1" dirty="0">
                <a:solidFill>
                  <a:srgbClr val="0070C0"/>
                </a:solidFill>
              </a:rPr>
              <a:t>sentiment over time</a:t>
            </a:r>
            <a:r>
              <a:rPr lang="en-US" sz="1800" dirty="0"/>
              <a:t>. Identifies trends and turns. </a:t>
            </a:r>
            <a:endParaRPr lang="en-US" sz="1800" dirty="0" smtClean="0"/>
          </a:p>
          <a:p>
            <a:pPr lvl="1"/>
            <a:r>
              <a:rPr lang="en-US" sz="1600" dirty="0" smtClean="0"/>
              <a:t>when </a:t>
            </a:r>
            <a:r>
              <a:rPr lang="en-US" sz="1600" dirty="0">
                <a:solidFill>
                  <a:srgbClr val="0070C0"/>
                </a:solidFill>
              </a:rPr>
              <a:t>short-term average crosses </a:t>
            </a:r>
            <a:r>
              <a:rPr lang="en-US" sz="1600" dirty="0" smtClean="0">
                <a:solidFill>
                  <a:srgbClr val="0070C0"/>
                </a:solidFill>
              </a:rPr>
              <a:t>a </a:t>
            </a:r>
            <a:r>
              <a:rPr lang="en-US" sz="1600" dirty="0">
                <a:solidFill>
                  <a:srgbClr val="0070C0"/>
                </a:solidFill>
              </a:rPr>
              <a:t>long-term </a:t>
            </a:r>
            <a:r>
              <a:rPr lang="en-US" sz="1600" dirty="0" smtClean="0">
                <a:solidFill>
                  <a:srgbClr val="0070C0"/>
                </a:solidFill>
              </a:rPr>
              <a:t>average </a:t>
            </a:r>
            <a:r>
              <a:rPr lang="en-US" sz="1600" dirty="0" smtClean="0"/>
              <a:t>-&gt; </a:t>
            </a:r>
            <a:r>
              <a:rPr lang="en-US" sz="1600" dirty="0" smtClean="0">
                <a:solidFill>
                  <a:srgbClr val="0070C0"/>
                </a:solidFill>
              </a:rPr>
              <a:t>momentum </a:t>
            </a:r>
            <a:r>
              <a:rPr lang="en-US" sz="1600" dirty="0">
                <a:solidFill>
                  <a:srgbClr val="0070C0"/>
                </a:solidFill>
              </a:rPr>
              <a:t>is shifting</a:t>
            </a:r>
            <a:r>
              <a:rPr lang="en-US" sz="1600" dirty="0"/>
              <a:t> in one direction and that a strong move is likely approaching. </a:t>
            </a:r>
            <a:endParaRPr lang="en-US" sz="1600" dirty="0" smtClean="0"/>
          </a:p>
          <a:p>
            <a:pPr lvl="1"/>
            <a:r>
              <a:rPr lang="en-US" sz="1600" dirty="0" smtClean="0"/>
              <a:t>A </a:t>
            </a:r>
            <a:r>
              <a:rPr lang="en-US" sz="1600" dirty="0"/>
              <a:t>buy signal is generated when the short-term average crosses above the long-term average, while a sell signal is triggered by a short-term average crossing below a long-term average</a:t>
            </a:r>
            <a:endParaRPr lang="en-US" sz="1600" dirty="0" smtClean="0"/>
          </a:p>
          <a:p>
            <a:endParaRPr lang="en-US" sz="1800" dirty="0"/>
          </a:p>
          <a:p>
            <a:endParaRPr lang="en-US" sz="1800" b="1" dirty="0" smtClean="0"/>
          </a:p>
        </p:txBody>
      </p:sp>
    </p:spTree>
    <p:extLst>
      <p:ext uri="{BB962C8B-B14F-4D97-AF65-F5344CB8AC3E}">
        <p14:creationId xmlns:p14="http://schemas.microsoft.com/office/powerpoint/2010/main" val="271551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smtClean="0"/>
              <a:t>Thomson Reuters </a:t>
            </a:r>
            <a:r>
              <a:rPr lang="en-US" dirty="0" err="1" smtClean="0"/>
              <a:t>MarketPsych</a:t>
            </a:r>
            <a:r>
              <a:rPr lang="en-US" dirty="0" smtClean="0"/>
              <a:t> Indices (TRMI)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18</a:t>
            </a:fld>
            <a:endParaRPr lang="en-US" sz="1400" dirty="0">
              <a:latin typeface="Arial" charset="0"/>
            </a:endParaRP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251520" y="1556792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2" name="Picture 1" descr="Dr. Richard Peterson_TRMI_Presentation.pdf - Adobe Acrobat Pro Extended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6" t="14007" r="2751" b="1897"/>
          <a:stretch/>
        </p:blipFill>
        <p:spPr>
          <a:xfrm>
            <a:off x="323528" y="1390651"/>
            <a:ext cx="8496944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5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smtClean="0"/>
              <a:t>Thomson Reuters </a:t>
            </a:r>
            <a:r>
              <a:rPr lang="en-US" dirty="0" err="1" smtClean="0"/>
              <a:t>MarketPsych</a:t>
            </a:r>
            <a:r>
              <a:rPr lang="en-US" dirty="0" smtClean="0"/>
              <a:t> Indices (TRMI)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19</a:t>
            </a:fld>
            <a:endParaRPr lang="en-US" sz="1400" dirty="0">
              <a:latin typeface="Arial" charset="0"/>
            </a:endParaRP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251520" y="1556792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2" name="Picture 1" descr="Dr. Richard Peterson_TRMI_Presentation.pdf - Adobe Acrobat Pro Extended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2" t="15520" r="3959" b="2232"/>
          <a:stretch/>
        </p:blipFill>
        <p:spPr>
          <a:xfrm>
            <a:off x="107504" y="1397471"/>
            <a:ext cx="8805834" cy="498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1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2627784" y="197768"/>
            <a:ext cx="6192688" cy="998984"/>
          </a:xfrm>
        </p:spPr>
        <p:txBody>
          <a:bodyPr/>
          <a:lstStyle/>
          <a:p>
            <a:r>
              <a:rPr lang="en-US" dirty="0" smtClean="0"/>
              <a:t>Sentiment Analysis</a:t>
            </a:r>
            <a:endParaRPr 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27784" y="1412776"/>
            <a:ext cx="5904656" cy="475252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Background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Theories on Sentiment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Example Companies: Thomson Reuters, </a:t>
            </a:r>
            <a:r>
              <a:rPr lang="en-US" sz="1800" dirty="0" err="1" smtClean="0"/>
              <a:t>Amareos</a:t>
            </a:r>
            <a:endParaRPr lang="en-US" sz="1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NLP </a:t>
            </a:r>
            <a:r>
              <a:rPr lang="en-US" sz="1800" dirty="0"/>
              <a:t>(Natural Language Processing)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Case Studies on Investment and Trading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Group Discussions: Sentiment on investment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Detecting </a:t>
            </a:r>
            <a:r>
              <a:rPr lang="en-US" sz="1800" dirty="0"/>
              <a:t>Fake or Deceptive Opinions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Programming Tools &amp; APIs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2</a:t>
            </a:fld>
            <a:endParaRPr lang="en-US" sz="1400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smtClean="0"/>
              <a:t>Thomson Reuters </a:t>
            </a:r>
            <a:r>
              <a:rPr lang="en-US" dirty="0" err="1" smtClean="0"/>
              <a:t>MarketPsych</a:t>
            </a:r>
            <a:r>
              <a:rPr lang="en-US" dirty="0" smtClean="0"/>
              <a:t> Indices (TRMI)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20</a:t>
            </a:fld>
            <a:endParaRPr lang="en-US" sz="1400" dirty="0">
              <a:latin typeface="Arial" charset="0"/>
            </a:endParaRP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251520" y="1556792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Picture 3" descr="Dr. Richard Peterson_TRMI_Presentation.pdf - Adobe Acrobat Pro Extended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6" t="14847" r="2751" b="2233"/>
          <a:stretch/>
        </p:blipFill>
        <p:spPr>
          <a:xfrm>
            <a:off x="92199" y="1370086"/>
            <a:ext cx="8944297" cy="494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15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smtClean="0"/>
              <a:t>Thomson Reuters </a:t>
            </a:r>
            <a:r>
              <a:rPr lang="en-US" dirty="0" err="1" smtClean="0"/>
              <a:t>MarketPsych</a:t>
            </a:r>
            <a:r>
              <a:rPr lang="en-US" dirty="0" smtClean="0"/>
              <a:t> Indices (TRMI)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21</a:t>
            </a:fld>
            <a:endParaRPr lang="en-US" sz="1400" dirty="0">
              <a:latin typeface="Arial" charset="0"/>
            </a:endParaRPr>
          </a:p>
        </p:txBody>
      </p:sp>
      <p:pic>
        <p:nvPicPr>
          <p:cNvPr id="4" name="Picture 3" descr="Dr. Richard Peterson_TRMI_Presentation.pdf - Adobe Acrobat Pro Extended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" t="15183" r="4270" b="1896"/>
          <a:stretch/>
        </p:blipFill>
        <p:spPr>
          <a:xfrm>
            <a:off x="179512" y="1412776"/>
            <a:ext cx="8568952" cy="492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54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err="1" smtClean="0"/>
              <a:t>Amareos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22</a:t>
            </a:fld>
            <a:endParaRPr lang="en-US" sz="1400" dirty="0">
              <a:latin typeface="Arial" charset="0"/>
            </a:endParaRP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251520" y="1556792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>
                <a:hlinkClick r:id="rId3"/>
              </a:rPr>
              <a:t>https://www.amareos.com</a:t>
            </a:r>
            <a:r>
              <a:rPr lang="en-US" sz="1800" dirty="0" smtClean="0">
                <a:hlinkClick r:id="rId3"/>
              </a:rPr>
              <a:t>/</a:t>
            </a: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The following few slides is adopted from </a:t>
            </a:r>
            <a:r>
              <a:rPr lang="en-US" sz="1800" dirty="0" err="1" smtClean="0"/>
              <a:t>Amareos</a:t>
            </a:r>
            <a:r>
              <a:rPr lang="en-US" sz="1800" dirty="0" smtClean="0"/>
              <a:t> Web Site</a:t>
            </a:r>
            <a:endParaRPr lang="en-US" sz="1800" dirty="0"/>
          </a:p>
        </p:txBody>
      </p:sp>
      <p:pic>
        <p:nvPicPr>
          <p:cNvPr id="8" name="Picture 7" descr="News Analytics | Amareos - Google Chrome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8" t="22216" r="20729" b="20007"/>
          <a:stretch/>
        </p:blipFill>
        <p:spPr>
          <a:xfrm>
            <a:off x="1005482" y="2348880"/>
            <a:ext cx="7021467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95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err="1" smtClean="0"/>
              <a:t>Amareos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23</a:t>
            </a:fld>
            <a:endParaRPr lang="en-US" sz="1400" dirty="0">
              <a:latin typeface="Arial" charset="0"/>
            </a:endParaRPr>
          </a:p>
        </p:txBody>
      </p:sp>
      <p:pic>
        <p:nvPicPr>
          <p:cNvPr id="2" name="Picture 1" descr="News Analytics | Amareos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25" t="21848" r="21355" b="20744"/>
          <a:stretch/>
        </p:blipFill>
        <p:spPr>
          <a:xfrm>
            <a:off x="467544" y="1484783"/>
            <a:ext cx="7992888" cy="447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064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err="1" smtClean="0"/>
              <a:t>Amareos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24</a:t>
            </a:fld>
            <a:endParaRPr lang="en-US" sz="1400" dirty="0">
              <a:latin typeface="Arial" charset="0"/>
            </a:endParaRPr>
          </a:p>
        </p:txBody>
      </p:sp>
      <p:pic>
        <p:nvPicPr>
          <p:cNvPr id="2" name="Picture 1" descr="News Analytics | Amareo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9" t="20743" r="23958" b="22584"/>
          <a:stretch/>
        </p:blipFill>
        <p:spPr>
          <a:xfrm>
            <a:off x="539552" y="1484783"/>
            <a:ext cx="8280920" cy="475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09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67208" y="620688"/>
            <a:ext cx="8869288" cy="832892"/>
          </a:xfrm>
        </p:spPr>
        <p:txBody>
          <a:bodyPr/>
          <a:lstStyle/>
          <a:p>
            <a:r>
              <a:rPr lang="en-US" dirty="0" err="1" smtClean="0"/>
              <a:t>Amareos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25</a:t>
            </a:fld>
            <a:endParaRPr lang="en-US" sz="1400" dirty="0">
              <a:latin typeface="Arial" charset="0"/>
            </a:endParaRPr>
          </a:p>
        </p:txBody>
      </p:sp>
      <p:pic>
        <p:nvPicPr>
          <p:cNvPr id="2" name="Picture 1" descr="News Analytics | Amareo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37" t="21112" r="21354" b="24608"/>
          <a:stretch/>
        </p:blipFill>
        <p:spPr>
          <a:xfrm>
            <a:off x="179512" y="1412776"/>
            <a:ext cx="8925088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795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Example Companies: </a:t>
            </a:r>
            <a:r>
              <a:rPr lang="en-US" dirty="0" smtClean="0"/>
              <a:t>Others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1">
              <a:buFont typeface="Arial" panose="020B0604020202020204" pitchFamily="34" charset="0"/>
              <a:buChar char="•"/>
            </a:pPr>
            <a:r>
              <a:rPr lang="en-US" sz="1800" dirty="0" err="1" smtClean="0"/>
              <a:t>Accern</a:t>
            </a:r>
            <a:r>
              <a:rPr lang="en-US" sz="1800" dirty="0" smtClean="0"/>
              <a:t>: </a:t>
            </a:r>
            <a:r>
              <a:rPr lang="en-US" sz="1800" i="1" dirty="0" smtClean="0">
                <a:hlinkClick r:id="rId3"/>
              </a:rPr>
              <a:t>www.accern.com</a:t>
            </a:r>
            <a:endParaRPr lang="en-US" sz="1800" i="1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smtClean="0"/>
              <a:t>Sentiment Trader: </a:t>
            </a:r>
            <a:r>
              <a:rPr lang="en-US" sz="1800" i="1" dirty="0" smtClean="0">
                <a:hlinkClick r:id="rId4"/>
              </a:rPr>
              <a:t>www.sentimentrader.com</a:t>
            </a:r>
            <a:endParaRPr lang="en-US" sz="1800" i="1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sz="1800" i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Social </a:t>
            </a:r>
            <a:r>
              <a:rPr lang="en-US" sz="1800" dirty="0" smtClean="0"/>
              <a:t>Alpha: </a:t>
            </a:r>
            <a:r>
              <a:rPr lang="en-US" sz="1800" i="1" dirty="0" smtClean="0">
                <a:hlinkClick r:id="rId5"/>
              </a:rPr>
              <a:t>www.social-alpha.com</a:t>
            </a:r>
            <a:endParaRPr lang="en-US" sz="1800" i="1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sz="1800" i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Social Market </a:t>
            </a:r>
            <a:r>
              <a:rPr lang="en-US" sz="1800" dirty="0" smtClean="0"/>
              <a:t>Analytics: </a:t>
            </a:r>
            <a:r>
              <a:rPr lang="en-US" sz="1800" i="1" dirty="0" smtClean="0">
                <a:hlinkClick r:id="rId6"/>
              </a:rPr>
              <a:t>www.socialmarketanalytics.com</a:t>
            </a:r>
            <a:endParaRPr lang="en-US" sz="1800" i="1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sz="1800" i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Twitter Developer for Enterprise Finance: </a:t>
            </a:r>
            <a:r>
              <a:rPr lang="en-US" sz="1800" i="1" dirty="0">
                <a:hlinkClick r:id="rId7"/>
              </a:rPr>
              <a:t>https://</a:t>
            </a:r>
            <a:r>
              <a:rPr lang="en-US" sz="1800" i="1" dirty="0" smtClean="0">
                <a:hlinkClick r:id="rId7"/>
              </a:rPr>
              <a:t>developer.twitter.com/en/enterprise/finance</a:t>
            </a:r>
            <a:endParaRPr lang="en-US" sz="1800" i="1" dirty="0" smtClean="0"/>
          </a:p>
          <a:p>
            <a:pPr marL="857250" lvl="2" indent="0">
              <a:buNone/>
            </a:pPr>
            <a:endParaRPr lang="en-US" sz="1600" i="1" dirty="0" smtClean="0">
              <a:solidFill>
                <a:srgbClr val="00B050"/>
              </a:solidFill>
            </a:endParaRPr>
          </a:p>
          <a:p>
            <a:pPr lvl="1"/>
            <a:r>
              <a:rPr lang="en-US" sz="1800" dirty="0"/>
              <a:t>HSI </a:t>
            </a:r>
            <a:r>
              <a:rPr lang="en-US" sz="1800" dirty="0" smtClean="0"/>
              <a:t>Volatility Index Futures (like VIX Index):</a:t>
            </a:r>
            <a:endParaRPr lang="en-US" sz="1800" dirty="0"/>
          </a:p>
          <a:p>
            <a:pPr marL="857250" lvl="2" indent="0">
              <a:buNone/>
            </a:pPr>
            <a:r>
              <a:rPr lang="en-US" sz="1600" dirty="0" smtClean="0">
                <a:hlinkClick r:id="rId8"/>
              </a:rPr>
              <a:t>https</a:t>
            </a:r>
            <a:r>
              <a:rPr lang="en-US" sz="1600" dirty="0">
                <a:hlinkClick r:id="rId8"/>
              </a:rPr>
              <a:t>://www.hkex.com.hk/Products/Listed-Derivatives/Equity-Index/Hang-Seng-Index-(HSI)/HSI-Volatility-Index-Futures?sc_lang=en#&amp;</a:t>
            </a:r>
            <a:r>
              <a:rPr lang="en-US" sz="1600" dirty="0" smtClean="0">
                <a:hlinkClick r:id="rId8"/>
              </a:rPr>
              <a:t>product=VHS</a:t>
            </a:r>
            <a:endParaRPr lang="en-US" sz="1600" dirty="0" smtClean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26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49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Natural Language Processing (NLP)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424936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N-Gram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an n-gram is a </a:t>
            </a:r>
            <a:r>
              <a:rPr lang="en-US" sz="1800" b="1" dirty="0">
                <a:solidFill>
                  <a:srgbClr val="0070C0"/>
                </a:solidFill>
              </a:rPr>
              <a:t>contiguous sequence </a:t>
            </a:r>
            <a:r>
              <a:rPr lang="en-US" sz="1800" dirty="0"/>
              <a:t>of n items from a given sequence of text or speech. The items can be phonemes, syllables, letters, words or base pairs according to the application. The n-grams typically are collected from a text or speech </a:t>
            </a:r>
            <a:r>
              <a:rPr lang="en-US" sz="1800" b="1" dirty="0">
                <a:solidFill>
                  <a:srgbClr val="0070C0"/>
                </a:solidFill>
              </a:rPr>
              <a:t>corpus</a:t>
            </a:r>
            <a:r>
              <a:rPr lang="en-US" sz="1800" dirty="0" smtClean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b="1" dirty="0" smtClean="0">
                <a:solidFill>
                  <a:srgbClr val="00B050"/>
                </a:solidFill>
              </a:rPr>
              <a:t>Example in CV understanding</a:t>
            </a:r>
            <a:r>
              <a:rPr lang="en-US" sz="1800" b="1" dirty="0" smtClean="0">
                <a:solidFill>
                  <a:srgbClr val="0070C0"/>
                </a:solidFill>
              </a:rPr>
              <a:t>: </a:t>
            </a:r>
            <a:r>
              <a:rPr lang="en-US" sz="1800" dirty="0"/>
              <a:t>phrases are more meaningful than individual words</a:t>
            </a:r>
            <a:r>
              <a:rPr lang="en-US" sz="1800" b="1" dirty="0" smtClean="0">
                <a:solidFill>
                  <a:srgbClr val="0070C0"/>
                </a:solidFill>
              </a:rPr>
              <a:t> </a:t>
            </a:r>
            <a:r>
              <a:rPr lang="en-US" sz="1800" dirty="0" smtClean="0"/>
              <a:t>(e.g. “Java”, “Developer” -&gt; “Java Developer”)</a:t>
            </a:r>
          </a:p>
          <a:p>
            <a:pPr marL="0" indent="0"/>
            <a:r>
              <a:rPr lang="en-US" sz="2000" dirty="0" smtClean="0"/>
              <a:t>	</a:t>
            </a:r>
          </a:p>
          <a:p>
            <a:pPr marL="0" indent="0"/>
            <a:r>
              <a:rPr lang="en-US" sz="2000" dirty="0" smtClean="0"/>
              <a:t>	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27</a:t>
            </a:fld>
            <a:endParaRPr lang="en-US" sz="1400" dirty="0">
              <a:latin typeface="Arial" charset="0"/>
            </a:endParaRPr>
          </a:p>
        </p:txBody>
      </p:sp>
      <p:pic>
        <p:nvPicPr>
          <p:cNvPr id="2054" name="Picture 6" descr="ngram的圖片搜尋結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633" y="4221088"/>
            <a:ext cx="4520062" cy="1860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046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Natural Language Processing (NLP)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468052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POS (Part of speech)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POS </a:t>
            </a:r>
            <a:r>
              <a:rPr lang="en-US" sz="1800" dirty="0"/>
              <a:t>tagging </a:t>
            </a:r>
            <a:r>
              <a:rPr lang="en-US" sz="1800" dirty="0" smtClean="0"/>
              <a:t>is </a:t>
            </a:r>
            <a:r>
              <a:rPr lang="en-US" sz="1800" dirty="0"/>
              <a:t>the process of marking up a word in a text (</a:t>
            </a:r>
            <a:r>
              <a:rPr lang="en-US" sz="1800" b="1" dirty="0">
                <a:solidFill>
                  <a:srgbClr val="0070C0"/>
                </a:solidFill>
              </a:rPr>
              <a:t>corpus</a:t>
            </a:r>
            <a:r>
              <a:rPr lang="en-US" sz="1800" dirty="0"/>
              <a:t>) as corresponding to a particular part of speech, based on both its definition and its context—i.e., its relationship with adjacent and related words in a phrase, sentence, or </a:t>
            </a:r>
            <a:r>
              <a:rPr lang="en-US" sz="1800" dirty="0" smtClean="0"/>
              <a:t>paragraph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B050"/>
                </a:solidFill>
              </a:rPr>
              <a:t>Example in Sentiment </a:t>
            </a:r>
            <a:r>
              <a:rPr lang="en-US" sz="1800" b="1" dirty="0" smtClean="0">
                <a:solidFill>
                  <a:srgbClr val="00B050"/>
                </a:solidFill>
              </a:rPr>
              <a:t>Analysis</a:t>
            </a:r>
            <a:r>
              <a:rPr lang="en-US" sz="1800" dirty="0" smtClean="0"/>
              <a:t>: adjective (good, bad) is more important than other POS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28</a:t>
            </a:fld>
            <a:endParaRPr lang="en-US" sz="1400" dirty="0">
              <a:latin typeface="Arial" charset="0"/>
            </a:endParaRPr>
          </a:p>
        </p:txBody>
      </p:sp>
      <p:pic>
        <p:nvPicPr>
          <p:cNvPr id="6" name="Picture 4" descr="PO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988840"/>
            <a:ext cx="3456383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404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Natural Language Processing (NLP)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NER (Named Entity Recognition)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/>
              <a:t>locate and classify named entities in text into pre-defined categories such as the names of persons, organizations, locations, expressions of times, quantities, monetary values, percentages, </a:t>
            </a:r>
            <a:r>
              <a:rPr lang="en-US" sz="1800" dirty="0" smtClean="0"/>
              <a:t>etc.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29</a:t>
            </a:fld>
            <a:endParaRPr lang="en-US" sz="1400" dirty="0">
              <a:latin typeface="Arial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59" y="3615866"/>
            <a:ext cx="8786137" cy="122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82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i="1" dirty="0"/>
              <a:t>“All through time, people have basically acted and reacted the same way in the market as a result of: </a:t>
            </a:r>
            <a:r>
              <a:rPr lang="en-US" sz="1800" b="1" i="1" dirty="0">
                <a:solidFill>
                  <a:srgbClr val="0070C0"/>
                </a:solidFill>
              </a:rPr>
              <a:t>greed</a:t>
            </a:r>
            <a:r>
              <a:rPr lang="en-US" sz="1800" i="1" dirty="0"/>
              <a:t>, </a:t>
            </a:r>
            <a:r>
              <a:rPr lang="en-US" sz="1800" b="1" i="1" dirty="0">
                <a:solidFill>
                  <a:srgbClr val="0070C0"/>
                </a:solidFill>
              </a:rPr>
              <a:t>fear</a:t>
            </a:r>
            <a:r>
              <a:rPr lang="en-US" sz="1800" i="1" dirty="0"/>
              <a:t>, </a:t>
            </a:r>
            <a:r>
              <a:rPr lang="en-US" sz="1800" b="1" i="1" dirty="0">
                <a:solidFill>
                  <a:srgbClr val="0070C0"/>
                </a:solidFill>
              </a:rPr>
              <a:t>ignorance</a:t>
            </a:r>
            <a:r>
              <a:rPr lang="en-US" sz="1800" i="1" dirty="0"/>
              <a:t>, and </a:t>
            </a:r>
            <a:r>
              <a:rPr lang="en-US" sz="1800" b="1" i="1" dirty="0">
                <a:solidFill>
                  <a:srgbClr val="0070C0"/>
                </a:solidFill>
              </a:rPr>
              <a:t>hope</a:t>
            </a:r>
            <a:r>
              <a:rPr lang="en-US" sz="1800" i="1" dirty="0"/>
              <a:t>. That is why the numerical formations and patterns recur on a constant basis.” </a:t>
            </a:r>
            <a:endParaRPr lang="en-US" sz="1800" dirty="0"/>
          </a:p>
          <a:p>
            <a:r>
              <a:rPr lang="en-US" sz="1800" dirty="0"/>
              <a:t>~ Jesse Livermore, </a:t>
            </a:r>
            <a:r>
              <a:rPr lang="en-US" sz="1800" i="1" dirty="0"/>
              <a:t>How To Trade In Stocks, 1940</a:t>
            </a:r>
            <a:r>
              <a:rPr lang="en-US" sz="1800" i="1" dirty="0" smtClean="0"/>
              <a:t>.</a:t>
            </a:r>
          </a:p>
          <a:p>
            <a:endParaRPr lang="en-US" sz="1800" i="1" dirty="0"/>
          </a:p>
          <a:p>
            <a:r>
              <a:rPr lang="en-US" sz="1800" i="1" dirty="0"/>
              <a:t>“And if they insist on trying to time their participation in equities, they should try to be fearful when others are greedy and </a:t>
            </a:r>
            <a:r>
              <a:rPr lang="en-US" sz="1800" b="1" i="1" dirty="0">
                <a:solidFill>
                  <a:srgbClr val="0070C0"/>
                </a:solidFill>
              </a:rPr>
              <a:t>greedy when others are fearful</a:t>
            </a:r>
            <a:r>
              <a:rPr lang="en-US" sz="1800" b="1" i="1" dirty="0"/>
              <a:t>.” </a:t>
            </a:r>
            <a:r>
              <a:rPr lang="en-US" sz="1800" b="1" dirty="0"/>
              <a:t>[my bold</a:t>
            </a:r>
            <a:r>
              <a:rPr lang="en-US" sz="1800" b="1" dirty="0" smtClean="0"/>
              <a:t>]</a:t>
            </a:r>
          </a:p>
          <a:p>
            <a:r>
              <a:rPr lang="en-US" sz="1800" b="1" dirty="0" smtClean="0"/>
              <a:t> </a:t>
            </a:r>
            <a:r>
              <a:rPr lang="en-US" sz="1800" dirty="0" smtClean="0"/>
              <a:t>~Warren Buffett</a:t>
            </a:r>
          </a:p>
          <a:p>
            <a:endParaRPr lang="en-US" sz="1800" dirty="0"/>
          </a:p>
          <a:p>
            <a:r>
              <a:rPr lang="en-US" sz="1800" dirty="0" smtClean="0"/>
              <a:t>Overreaction Creates Discount - </a:t>
            </a:r>
            <a:r>
              <a:rPr lang="en-US" sz="1800" i="1" dirty="0" smtClean="0"/>
              <a:t>“</a:t>
            </a:r>
            <a:r>
              <a:rPr lang="en-US" sz="1800" i="1" dirty="0"/>
              <a:t>We go where the </a:t>
            </a:r>
            <a:r>
              <a:rPr lang="en-US" sz="1800" b="1" i="1" dirty="0">
                <a:solidFill>
                  <a:srgbClr val="0070C0"/>
                </a:solidFill>
              </a:rPr>
              <a:t>perceived risk </a:t>
            </a:r>
            <a:r>
              <a:rPr lang="en-US" sz="1800" i="1" dirty="0"/>
              <a:t>exceeds the actual risk.”</a:t>
            </a:r>
          </a:p>
          <a:p>
            <a:r>
              <a:rPr lang="en-US" sz="1800" dirty="0"/>
              <a:t>~ Wilbur </a:t>
            </a:r>
            <a:r>
              <a:rPr lang="en-US" sz="1800" dirty="0" smtClean="0"/>
              <a:t>Ross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3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37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Natural Language Processing (NLP)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Co-reference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/>
              <a:t>occurs when two or more expressions in a text refer to the same person or </a:t>
            </a:r>
            <a:r>
              <a:rPr lang="en-US" sz="1800" dirty="0" smtClean="0"/>
              <a:t>thing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/>
              <a:t>When two expressions are </a:t>
            </a:r>
            <a:r>
              <a:rPr lang="en-US" sz="1800" dirty="0" smtClean="0"/>
              <a:t>co-referential</a:t>
            </a:r>
            <a:r>
              <a:rPr lang="en-US" sz="1800" dirty="0"/>
              <a:t>, the one is usually a full form (the </a:t>
            </a:r>
            <a:r>
              <a:rPr lang="en-US" sz="1800" b="1" dirty="0">
                <a:solidFill>
                  <a:srgbClr val="0070C0"/>
                </a:solidFill>
              </a:rPr>
              <a:t>antecedent</a:t>
            </a:r>
            <a:r>
              <a:rPr lang="en-US" sz="1800" dirty="0"/>
              <a:t>) and the other is an abbreviated form </a:t>
            </a:r>
            <a:r>
              <a:rPr lang="en-US" sz="1800" dirty="0" smtClean="0"/>
              <a:t>(</a:t>
            </a:r>
            <a:r>
              <a:rPr lang="en-US" sz="1800" b="1" dirty="0" smtClean="0">
                <a:solidFill>
                  <a:srgbClr val="0070C0"/>
                </a:solidFill>
              </a:rPr>
              <a:t>anaphor</a:t>
            </a:r>
            <a:r>
              <a:rPr lang="en-US" sz="1800" dirty="0"/>
              <a:t>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30</a:t>
            </a:fld>
            <a:endParaRPr lang="en-US" sz="1400" dirty="0">
              <a:latin typeface="Arial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803526"/>
            <a:ext cx="8439150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1575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Natural Language Processing (NLP)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Annotation</a:t>
            </a: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31</a:t>
            </a:fld>
            <a:endParaRPr lang="en-US" sz="1400" dirty="0">
              <a:latin typeface="Arial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388480"/>
            <a:ext cx="8420100" cy="330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9623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Natural Language Processing (NLP)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Tokenization </a:t>
            </a:r>
            <a:r>
              <a:rPr lang="en-US" sz="2400" dirty="0" smtClean="0"/>
              <a:t>(e.g. Chinese </a:t>
            </a:r>
            <a:r>
              <a:rPr lang="en-US" sz="2400" dirty="0"/>
              <a:t>segmentation)</a:t>
            </a:r>
          </a:p>
          <a:p>
            <a:endParaRPr lang="en-US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Stemming </a:t>
            </a:r>
            <a:r>
              <a:rPr lang="en-US" sz="2400" dirty="0"/>
              <a:t>and Lemmatization</a:t>
            </a:r>
          </a:p>
          <a:p>
            <a:pPr lvl="1"/>
            <a:r>
              <a:rPr lang="en-US" sz="1800" dirty="0"/>
              <a:t>Documents use different forms of a word. Additionally, there are families of derivationally related words with similar meanings. </a:t>
            </a:r>
          </a:p>
          <a:p>
            <a:pPr lvl="1"/>
            <a:r>
              <a:rPr lang="en-US" sz="1800" dirty="0" smtClean="0"/>
              <a:t>Reduce </a:t>
            </a:r>
            <a:r>
              <a:rPr lang="en-US" sz="1800" b="1" dirty="0">
                <a:solidFill>
                  <a:srgbClr val="0070C0"/>
                </a:solidFill>
              </a:rPr>
              <a:t>inflectional </a:t>
            </a:r>
            <a:r>
              <a:rPr lang="en-US" sz="1800" b="1" dirty="0" smtClean="0">
                <a:solidFill>
                  <a:srgbClr val="0070C0"/>
                </a:solidFill>
              </a:rPr>
              <a:t>and </a:t>
            </a:r>
            <a:r>
              <a:rPr lang="en-US" sz="1800" b="1" dirty="0">
                <a:solidFill>
                  <a:srgbClr val="0070C0"/>
                </a:solidFill>
              </a:rPr>
              <a:t>derivationally </a:t>
            </a:r>
            <a:r>
              <a:rPr lang="en-US" sz="1800" b="1" dirty="0" smtClean="0">
                <a:solidFill>
                  <a:srgbClr val="0070C0"/>
                </a:solidFill>
              </a:rPr>
              <a:t>forms </a:t>
            </a:r>
            <a:r>
              <a:rPr lang="en-US" sz="1800" dirty="0" smtClean="0"/>
              <a:t>of </a:t>
            </a:r>
            <a:r>
              <a:rPr lang="en-US" sz="1800" dirty="0"/>
              <a:t>a word to a common base form. </a:t>
            </a:r>
          </a:p>
          <a:p>
            <a:pPr marL="457200" lvl="1" indent="0">
              <a:buNone/>
            </a:pPr>
            <a:endParaRPr lang="en-US" sz="1600" b="1" dirty="0" smtClean="0"/>
          </a:p>
          <a:p>
            <a:pPr marL="457200" lvl="1" indent="0">
              <a:buNone/>
            </a:pPr>
            <a:r>
              <a:rPr lang="en-US" sz="1600" b="1" dirty="0" smtClean="0"/>
              <a:t>	Inflectional Forms</a:t>
            </a:r>
            <a:r>
              <a:rPr lang="en-US" sz="1600" dirty="0"/>
              <a:t>: organize, organizes, and organizing</a:t>
            </a:r>
          </a:p>
          <a:p>
            <a:pPr marL="457200" lvl="1" indent="0">
              <a:buNone/>
            </a:pPr>
            <a:r>
              <a:rPr lang="en-US" sz="1600" b="1" dirty="0" smtClean="0"/>
              <a:t>	Derivationally</a:t>
            </a:r>
            <a:r>
              <a:rPr lang="en-US" sz="1600" dirty="0"/>
              <a:t>: democracy, democratic, and </a:t>
            </a:r>
            <a:r>
              <a:rPr lang="en-US" sz="1600" dirty="0" smtClean="0"/>
              <a:t>democratization</a:t>
            </a:r>
          </a:p>
          <a:p>
            <a:pPr marL="457200" lvl="1" indent="0">
              <a:buNone/>
            </a:pPr>
            <a:endParaRPr lang="en-US" sz="1600" dirty="0" smtClean="0"/>
          </a:p>
          <a:p>
            <a:pPr lvl="1"/>
            <a:r>
              <a:rPr lang="en-US" sz="1800" b="1" dirty="0" smtClean="0">
                <a:solidFill>
                  <a:srgbClr val="00B050"/>
                </a:solidFill>
              </a:rPr>
              <a:t>Example in Search</a:t>
            </a:r>
            <a:r>
              <a:rPr lang="en-US" sz="1800" dirty="0" smtClean="0"/>
              <a:t>: </a:t>
            </a:r>
            <a:r>
              <a:rPr lang="en-US" sz="1800" dirty="0"/>
              <a:t>for </a:t>
            </a:r>
            <a:r>
              <a:rPr lang="en-US" sz="1800" b="1" dirty="0">
                <a:solidFill>
                  <a:srgbClr val="0070C0"/>
                </a:solidFill>
              </a:rPr>
              <a:t>one of these words </a:t>
            </a:r>
            <a:r>
              <a:rPr lang="en-US" sz="1800" dirty="0"/>
              <a:t>to return documents that contain </a:t>
            </a:r>
            <a:r>
              <a:rPr lang="en-US" sz="1800" b="1" dirty="0">
                <a:solidFill>
                  <a:srgbClr val="0070C0"/>
                </a:solidFill>
              </a:rPr>
              <a:t>another word in the set</a:t>
            </a:r>
            <a:r>
              <a:rPr lang="en-US" sz="1800" dirty="0"/>
              <a:t>. </a:t>
            </a:r>
          </a:p>
          <a:p>
            <a:pPr marL="457200" lvl="1" indent="0">
              <a:buNone/>
            </a:pPr>
            <a:endParaRPr lang="en-US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32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2899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Natural Language Processing (NLP)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Information </a:t>
            </a:r>
            <a:r>
              <a:rPr lang="en-US" sz="2400" dirty="0" smtClean="0"/>
              <a:t>Extraction 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/>
              <a:t>automatically extracting </a:t>
            </a:r>
            <a:r>
              <a:rPr lang="en-US" sz="1800" b="1" dirty="0">
                <a:solidFill>
                  <a:srgbClr val="0070C0"/>
                </a:solidFill>
              </a:rPr>
              <a:t>structured information </a:t>
            </a:r>
            <a:r>
              <a:rPr lang="en-US" sz="1800" dirty="0"/>
              <a:t>from unstructured </a:t>
            </a:r>
            <a:r>
              <a:rPr lang="en-US" sz="1800" dirty="0" smtClean="0"/>
              <a:t>(human languages) and/or </a:t>
            </a:r>
            <a:r>
              <a:rPr lang="en-US" sz="1800" dirty="0"/>
              <a:t>semi-structured </a:t>
            </a:r>
            <a:r>
              <a:rPr lang="en-US" sz="1800" dirty="0" smtClean="0"/>
              <a:t>(machine-readable) documents</a:t>
            </a:r>
          </a:p>
          <a:p>
            <a:pPr marL="400050" lvl="1" indent="0">
              <a:buNone/>
            </a:pPr>
            <a:endParaRPr lang="en-US" sz="1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Summarization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/>
              <a:t>process of </a:t>
            </a:r>
            <a:r>
              <a:rPr lang="en-US" sz="1800" b="1" dirty="0">
                <a:solidFill>
                  <a:srgbClr val="0070C0"/>
                </a:solidFill>
              </a:rPr>
              <a:t>shortening</a:t>
            </a:r>
            <a:r>
              <a:rPr lang="en-US" sz="1800" dirty="0"/>
              <a:t> a text </a:t>
            </a:r>
            <a:r>
              <a:rPr lang="en-US" sz="1800" dirty="0" smtClean="0"/>
              <a:t>document, </a:t>
            </a:r>
            <a:r>
              <a:rPr lang="en-US" sz="1800" dirty="0"/>
              <a:t>in order to create a summary with the major points of the original </a:t>
            </a:r>
            <a:r>
              <a:rPr lang="en-US" sz="1800" dirty="0" smtClean="0"/>
              <a:t>document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Text Similarity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Estimate </a:t>
            </a:r>
            <a:r>
              <a:rPr lang="en-US" sz="1800" dirty="0"/>
              <a:t>the degree of similarity between </a:t>
            </a:r>
            <a:r>
              <a:rPr lang="en-US" sz="1800" b="1" dirty="0" smtClean="0">
                <a:solidFill>
                  <a:srgbClr val="0070C0"/>
                </a:solidFill>
              </a:rPr>
              <a:t>two or multiple texts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b="1" dirty="0" smtClean="0">
                <a:solidFill>
                  <a:srgbClr val="00B050"/>
                </a:solidFill>
              </a:rPr>
              <a:t>Example</a:t>
            </a:r>
            <a:r>
              <a:rPr lang="en-US" sz="1800" b="1" dirty="0" smtClean="0">
                <a:solidFill>
                  <a:srgbClr val="0070C0"/>
                </a:solidFill>
              </a:rPr>
              <a:t>: </a:t>
            </a:r>
            <a:r>
              <a:rPr lang="en-US" sz="1800" dirty="0"/>
              <a:t>Catching multiple similar FB comments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33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20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Natural Language Processing (NLP)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352928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34</a:t>
            </a:fld>
            <a:endParaRPr lang="en-US" sz="1400" dirty="0">
              <a:latin typeface="Arial" charset="0"/>
            </a:endParaRPr>
          </a:p>
        </p:txBody>
      </p:sp>
      <p:pic>
        <p:nvPicPr>
          <p:cNvPr id="2" name="Picture 1" descr="News Analytics | Amareos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92" t="20559" r="20416" b="20376"/>
          <a:stretch/>
        </p:blipFill>
        <p:spPr>
          <a:xfrm>
            <a:off x="611560" y="1700808"/>
            <a:ext cx="7803382" cy="436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282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Natural Language Processing (NLP)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352928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Automatic News Summary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800" dirty="0">
                <a:hlinkClick r:id="rId3"/>
              </a:rPr>
              <a:t>https://</a:t>
            </a:r>
            <a:r>
              <a:rPr lang="en-US" sz="1800" dirty="0" smtClean="0">
                <a:hlinkClick r:id="rId3"/>
              </a:rPr>
              <a:t>www.inside.com.tw/2017/01/19/bot-produce-news</a:t>
            </a: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Content </a:t>
            </a:r>
            <a:r>
              <a:rPr lang="en-US" sz="2000" dirty="0" smtClean="0"/>
              <a:t>Farm - Buzz Feed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employs </a:t>
            </a:r>
            <a:r>
              <a:rPr lang="en-US" sz="1800" dirty="0"/>
              <a:t>large numbers of freelance writers to generate large amounts of textual content which is specifically designed to satisfy algorithms for maximal retrieval by automated search engines</a:t>
            </a:r>
            <a:r>
              <a:rPr lang="en-US" sz="1800" dirty="0" smtClean="0"/>
              <a:t>.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800" dirty="0" smtClean="0">
                <a:hlinkClick r:id="rId4"/>
              </a:rPr>
              <a:t>https</a:t>
            </a:r>
            <a:r>
              <a:rPr lang="en-US" sz="1800" dirty="0">
                <a:hlinkClick r:id="rId4"/>
              </a:rPr>
              <a:t>://</a:t>
            </a:r>
            <a:r>
              <a:rPr lang="en-US" sz="1800" dirty="0" smtClean="0">
                <a:hlinkClick r:id="rId4"/>
              </a:rPr>
              <a:t>www.buzzfeed.com</a:t>
            </a:r>
            <a:endParaRPr lang="en-US" sz="18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35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94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Part-of-Speech (POS)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>
                <a:hlinkClick r:id="rId3"/>
              </a:rPr>
              <a:t>https</a:t>
            </a:r>
            <a:r>
              <a:rPr lang="en-US" sz="1800" dirty="0">
                <a:hlinkClick r:id="rId3"/>
              </a:rPr>
              <a:t>://nlp.stanford.edu/~</a:t>
            </a:r>
            <a:r>
              <a:rPr lang="en-US" sz="1800" dirty="0" smtClean="0">
                <a:hlinkClick r:id="rId3"/>
              </a:rPr>
              <a:t>manning/papers/tagging.pdf</a:t>
            </a: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explicit </a:t>
            </a:r>
            <a:r>
              <a:rPr lang="en-US" sz="1800" dirty="0"/>
              <a:t>use of both preceding and following tag contexts via a </a:t>
            </a:r>
            <a:r>
              <a:rPr lang="en-US" sz="1800" b="1" dirty="0">
                <a:solidFill>
                  <a:srgbClr val="0070C0"/>
                </a:solidFill>
              </a:rPr>
              <a:t>dependency network </a:t>
            </a:r>
            <a:r>
              <a:rPr lang="en-US" sz="1800" dirty="0"/>
              <a:t>representation, </a:t>
            </a: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broad </a:t>
            </a:r>
            <a:r>
              <a:rPr lang="en-US" sz="1800" dirty="0"/>
              <a:t>use of </a:t>
            </a:r>
            <a:r>
              <a:rPr lang="en-US" sz="1800" b="1" dirty="0">
                <a:solidFill>
                  <a:srgbClr val="0070C0"/>
                </a:solidFill>
              </a:rPr>
              <a:t>lexical features</a:t>
            </a:r>
            <a:r>
              <a:rPr lang="en-US" sz="1800" dirty="0"/>
              <a:t>, including </a:t>
            </a:r>
            <a:r>
              <a:rPr lang="en-US" sz="1800" b="1" dirty="0">
                <a:solidFill>
                  <a:srgbClr val="0070C0"/>
                </a:solidFill>
              </a:rPr>
              <a:t>jointly conditioning </a:t>
            </a:r>
            <a:r>
              <a:rPr lang="en-US" sz="1800" dirty="0"/>
              <a:t>on multiple consecutive words, </a:t>
            </a: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effective </a:t>
            </a:r>
            <a:r>
              <a:rPr lang="en-US" sz="1800" dirty="0"/>
              <a:t>use of </a:t>
            </a:r>
            <a:r>
              <a:rPr lang="en-US" sz="1800" b="1" dirty="0">
                <a:solidFill>
                  <a:srgbClr val="0070C0"/>
                </a:solidFill>
              </a:rPr>
              <a:t>priors in conditional </a:t>
            </a:r>
            <a:r>
              <a:rPr lang="en-US" sz="1800" b="1" dirty="0" smtClean="0">
                <a:solidFill>
                  <a:srgbClr val="0070C0"/>
                </a:solidFill>
              </a:rPr>
              <a:t>log-linear models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fine-grained </a:t>
            </a:r>
            <a:r>
              <a:rPr lang="en-US" sz="1800" dirty="0"/>
              <a:t>modeling of unknown word features. Using these ideas together, the resulting tagger gives a 97.24% accuracy on the </a:t>
            </a:r>
            <a:r>
              <a:rPr lang="en-US" sz="1800" b="1" dirty="0">
                <a:solidFill>
                  <a:srgbClr val="0070C0"/>
                </a:solidFill>
              </a:rPr>
              <a:t>Penn Treebank WSJ</a:t>
            </a:r>
            <a:r>
              <a:rPr lang="en-US" sz="1800" dirty="0"/>
              <a:t>, an error reduction of 4.4% on the best previous single automatically learned tagging result.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36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380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Treebanks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37</a:t>
            </a:fld>
            <a:endParaRPr lang="en-US" sz="1400" dirty="0">
              <a:latin typeface="Arial" charset="0"/>
            </a:endParaRPr>
          </a:p>
        </p:txBody>
      </p:sp>
      <p:pic>
        <p:nvPicPr>
          <p:cNvPr id="1026" name="Picture 2" descr="https://upload.wikimedia.org/wikipedia/commons/7/7d/The_house_at_the_end_of_the_stree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44824"/>
            <a:ext cx="7704856" cy="403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869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Dependency Network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4536504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system </a:t>
            </a:r>
            <a:r>
              <a:rPr lang="en-US" sz="1800" dirty="0"/>
              <a:t>level analysis of the activity and topology of directed </a:t>
            </a:r>
            <a:r>
              <a:rPr lang="en-US" sz="1800" dirty="0" smtClean="0"/>
              <a:t>networks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extracts </a:t>
            </a:r>
            <a:r>
              <a:rPr lang="en-US" sz="1800" b="1" dirty="0">
                <a:solidFill>
                  <a:srgbClr val="0070C0"/>
                </a:solidFill>
              </a:rPr>
              <a:t>causal topological relations</a:t>
            </a:r>
            <a:r>
              <a:rPr lang="en-US" sz="1800" dirty="0"/>
              <a:t> between the network's </a:t>
            </a:r>
            <a:r>
              <a:rPr lang="en-US" sz="1800" dirty="0" smtClean="0"/>
              <a:t>nodes, </a:t>
            </a:r>
            <a:r>
              <a:rPr lang="en-US" sz="1800" dirty="0"/>
              <a:t>and provides an important step towards </a:t>
            </a:r>
            <a:r>
              <a:rPr lang="en-US" sz="1800" b="1" dirty="0">
                <a:solidFill>
                  <a:srgbClr val="0070C0"/>
                </a:solidFill>
              </a:rPr>
              <a:t>inference</a:t>
            </a:r>
            <a:r>
              <a:rPr lang="en-US" sz="1800" dirty="0"/>
              <a:t> of causal activity </a:t>
            </a:r>
            <a:r>
              <a:rPr lang="en-US" sz="1800" b="1" dirty="0">
                <a:solidFill>
                  <a:srgbClr val="0070C0"/>
                </a:solidFill>
              </a:rPr>
              <a:t>relations</a:t>
            </a:r>
            <a:r>
              <a:rPr lang="en-US" sz="1800" dirty="0">
                <a:solidFill>
                  <a:srgbClr val="0070C0"/>
                </a:solidFill>
              </a:rPr>
              <a:t> </a:t>
            </a:r>
            <a:r>
              <a:rPr lang="en-US" sz="1800" dirty="0"/>
              <a:t>between the network </a:t>
            </a:r>
            <a:r>
              <a:rPr lang="en-US" sz="1800" dirty="0" smtClean="0"/>
              <a:t>nodes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38</a:t>
            </a:fld>
            <a:endParaRPr lang="en-US" sz="1400" dirty="0">
              <a:latin typeface="Arial" charset="0"/>
            </a:endParaRPr>
          </a:p>
        </p:txBody>
      </p:sp>
      <p:pic>
        <p:nvPicPr>
          <p:cNvPr id="2050" name="Picture 2" descr="https://images.nature.com/lw926/nature-assets/srep/2016/160607/srep27444/images/srep27444-f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260648"/>
            <a:ext cx="3672408" cy="6063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693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HMM (Hidden Markov Model)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4536504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Study </a:t>
            </a:r>
            <a:r>
              <a:rPr lang="en-US" sz="1800" b="1" dirty="0" smtClean="0">
                <a:solidFill>
                  <a:srgbClr val="0070C0"/>
                </a:solidFill>
              </a:rPr>
              <a:t>sequence</a:t>
            </a:r>
            <a:endParaRPr lang="en-US" sz="1800" b="1" dirty="0">
              <a:solidFill>
                <a:srgbClr val="0070C0"/>
              </a:solidFill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/>
              <a:t>Markov </a:t>
            </a:r>
            <a:r>
              <a:rPr lang="en-US" sz="1800" dirty="0" smtClean="0"/>
              <a:t>process where </a:t>
            </a:r>
            <a:r>
              <a:rPr lang="en-US" sz="1800" dirty="0"/>
              <a:t>the </a:t>
            </a:r>
            <a:r>
              <a:rPr lang="en-US" sz="1800" b="1" dirty="0" smtClean="0">
                <a:solidFill>
                  <a:srgbClr val="0070C0"/>
                </a:solidFill>
              </a:rPr>
              <a:t>last state </a:t>
            </a:r>
            <a:r>
              <a:rPr lang="en-US" sz="1800" b="1" dirty="0">
                <a:solidFill>
                  <a:srgbClr val="0070C0"/>
                </a:solidFill>
              </a:rPr>
              <a:t>is only </a:t>
            </a:r>
            <a:r>
              <a:rPr lang="en-US" sz="1800" b="1" dirty="0" smtClean="0">
                <a:solidFill>
                  <a:srgbClr val="0070C0"/>
                </a:solidFill>
              </a:rPr>
              <a:t>depends on previous state</a:t>
            </a:r>
            <a:endParaRPr lang="en-US" sz="1800" b="1" dirty="0">
              <a:solidFill>
                <a:srgbClr val="0070C0"/>
              </a:solidFill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/>
              <a:t>Hidden mean the </a:t>
            </a:r>
            <a:r>
              <a:rPr lang="en-US" sz="1800" b="1" dirty="0">
                <a:solidFill>
                  <a:srgbClr val="0070C0"/>
                </a:solidFill>
              </a:rPr>
              <a:t>state cannot be directly observed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39</a:t>
            </a:fld>
            <a:endParaRPr lang="en-US" sz="1400" dirty="0">
              <a:latin typeface="Arial" charset="0"/>
            </a:endParaRPr>
          </a:p>
        </p:txBody>
      </p:sp>
      <p:pic>
        <p:nvPicPr>
          <p:cNvPr id="3074" name="Picture 2" descr="https://upload.wikimedia.org/wikipedia/commons/thumb/8/8a/HiddenMarkovModel.svg/750px-HiddenMarkovModel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2545854"/>
            <a:ext cx="5040560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95020" y="4729118"/>
            <a:ext cx="33329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Probabilistic parameters of a </a:t>
            </a:r>
            <a:r>
              <a:rPr lang="en-US" sz="1600" dirty="0" smtClean="0"/>
              <a:t>HMM</a:t>
            </a:r>
            <a:endParaRPr lang="en-US" sz="1600" dirty="0"/>
          </a:p>
          <a:p>
            <a:r>
              <a:rPr lang="en-US" sz="1600" i="1" dirty="0" smtClean="0"/>
              <a:t>X</a:t>
            </a:r>
            <a:r>
              <a:rPr lang="en-US" sz="1600" dirty="0"/>
              <a:t> — states </a:t>
            </a:r>
            <a:endParaRPr lang="en-US" sz="1600" dirty="0" smtClean="0"/>
          </a:p>
          <a:p>
            <a:r>
              <a:rPr lang="en-US" sz="1600" i="1" dirty="0" smtClean="0"/>
              <a:t>y</a:t>
            </a:r>
            <a:r>
              <a:rPr lang="en-US" sz="1600" dirty="0"/>
              <a:t> — possible observations </a:t>
            </a:r>
            <a:endParaRPr lang="en-US" sz="1600" dirty="0" smtClean="0"/>
          </a:p>
          <a:p>
            <a:r>
              <a:rPr lang="en-US" sz="1600" i="1" dirty="0" smtClean="0"/>
              <a:t>a</a:t>
            </a:r>
            <a:r>
              <a:rPr lang="en-US" sz="1600" dirty="0"/>
              <a:t> — state transition probabilities </a:t>
            </a:r>
            <a:endParaRPr lang="en-US" sz="1600" dirty="0" smtClean="0"/>
          </a:p>
          <a:p>
            <a:r>
              <a:rPr lang="en-US" sz="1600" i="1" dirty="0" smtClean="0"/>
              <a:t>b</a:t>
            </a:r>
            <a:r>
              <a:rPr lang="en-US" sz="1600" dirty="0"/>
              <a:t> — output probabilities</a:t>
            </a:r>
          </a:p>
        </p:txBody>
      </p:sp>
    </p:spTree>
    <p:extLst>
      <p:ext uri="{BB962C8B-B14F-4D97-AF65-F5344CB8AC3E}">
        <p14:creationId xmlns:p14="http://schemas.microsoft.com/office/powerpoint/2010/main" val="8475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2000" b="1" dirty="0"/>
              <a:t>“Emotional Priming” </a:t>
            </a:r>
            <a:r>
              <a:rPr lang="en-US" sz="2000" dirty="0"/>
              <a:t>(Trujillo et al, 2007 &amp; </a:t>
            </a:r>
            <a:r>
              <a:rPr lang="en-US" sz="2000" dirty="0" err="1"/>
              <a:t>Genevsky</a:t>
            </a:r>
            <a:r>
              <a:rPr lang="en-US" sz="2000" dirty="0"/>
              <a:t> and Knutson, 2015) </a:t>
            </a:r>
          </a:p>
          <a:p>
            <a:pPr lvl="1"/>
            <a:r>
              <a:rPr lang="en-US" sz="2000" dirty="0" smtClean="0"/>
              <a:t>Investment experiment: </a:t>
            </a:r>
          </a:p>
          <a:p>
            <a:pPr lvl="2"/>
            <a:r>
              <a:rPr lang="en-US" sz="1800" dirty="0" smtClean="0"/>
              <a:t>Subjects </a:t>
            </a:r>
            <a:r>
              <a:rPr lang="en-US" sz="1800" dirty="0"/>
              <a:t>choose: </a:t>
            </a:r>
          </a:p>
          <a:p>
            <a:pPr lvl="3"/>
            <a:r>
              <a:rPr lang="en-US" sz="1400" dirty="0" smtClean="0"/>
              <a:t>$</a:t>
            </a:r>
            <a:r>
              <a:rPr lang="en-US" sz="1400" dirty="0"/>
              <a:t>10 </a:t>
            </a:r>
          </a:p>
          <a:p>
            <a:pPr lvl="3"/>
            <a:r>
              <a:rPr lang="en-US" sz="1400" dirty="0" smtClean="0"/>
              <a:t>A </a:t>
            </a:r>
            <a:r>
              <a:rPr lang="en-US" sz="1400" dirty="0"/>
              <a:t>coin flip ($30 H : $0 T) </a:t>
            </a:r>
            <a:endParaRPr lang="en-US" sz="1400" dirty="0" smtClean="0"/>
          </a:p>
          <a:p>
            <a:pPr lvl="3"/>
            <a:endParaRPr lang="en-US" sz="1400" dirty="0"/>
          </a:p>
          <a:p>
            <a:pPr lvl="1"/>
            <a:r>
              <a:rPr lang="en-US" sz="2000" b="1" dirty="0" smtClean="0">
                <a:solidFill>
                  <a:srgbClr val="0070C0"/>
                </a:solidFill>
              </a:rPr>
              <a:t>Seeing </a:t>
            </a:r>
            <a:r>
              <a:rPr lang="en-US" sz="2000" b="1" dirty="0">
                <a:solidFill>
                  <a:srgbClr val="0070C0"/>
                </a:solidFill>
              </a:rPr>
              <a:t>a happy face increased risk-taking </a:t>
            </a:r>
            <a:r>
              <a:rPr lang="en-US" sz="2000" dirty="0"/>
              <a:t>(choosing the coin flip) by 30% versus angry and fearful faces. </a:t>
            </a:r>
            <a:endParaRPr lang="en-US" sz="2000" dirty="0" smtClean="0"/>
          </a:p>
          <a:p>
            <a:pPr lvl="1"/>
            <a:endParaRPr lang="en-US" sz="2000" dirty="0"/>
          </a:p>
          <a:p>
            <a:pPr lvl="1"/>
            <a:r>
              <a:rPr lang="en-US" sz="2000" dirty="0" smtClean="0"/>
              <a:t>Afterwards </a:t>
            </a:r>
            <a:r>
              <a:rPr lang="en-US" sz="2000" dirty="0"/>
              <a:t>subjects denied that the faces had affected their judgment. </a:t>
            </a:r>
          </a:p>
          <a:p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4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850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Conditional Random Fields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Tokenization (Chinese Word Segmentation)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800" dirty="0">
                <a:hlinkClick r:id="rId3"/>
              </a:rPr>
              <a:t>https://</a:t>
            </a:r>
            <a:r>
              <a:rPr lang="en-US" sz="1800" dirty="0" smtClean="0">
                <a:hlinkClick r:id="rId3"/>
              </a:rPr>
              <a:t>nlp.stanford.edu/pubs/acl-wmt08-cws.pdf</a:t>
            </a:r>
            <a:endParaRPr lang="en-US" sz="18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Based on </a:t>
            </a:r>
            <a:r>
              <a:rPr lang="en-US" sz="1800" b="1" dirty="0" smtClean="0">
                <a:solidFill>
                  <a:srgbClr val="0070C0"/>
                </a:solidFill>
              </a:rPr>
              <a:t>Penn </a:t>
            </a:r>
            <a:r>
              <a:rPr lang="en-US" sz="1800" b="1" dirty="0">
                <a:solidFill>
                  <a:srgbClr val="0070C0"/>
                </a:solidFill>
              </a:rPr>
              <a:t>Chinese Treebank </a:t>
            </a:r>
            <a:r>
              <a:rPr lang="en-US" sz="1800" dirty="0"/>
              <a:t>(CTB) Segmentation </a:t>
            </a:r>
            <a:r>
              <a:rPr lang="en-US" sz="1800" dirty="0" smtClean="0"/>
              <a:t>Standard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Use CRF (Conditional Random Fields)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40</a:t>
            </a:fld>
            <a:endParaRPr lang="en-US" sz="1400" dirty="0">
              <a:latin typeface="Arial" charset="0"/>
            </a:endParaRPr>
          </a:p>
        </p:txBody>
      </p:sp>
      <p:pic>
        <p:nvPicPr>
          <p:cNvPr id="5122" name="Picture 2" descr="Conditional Random Field的圖片搜尋結果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2" t="25966" r="3140" b="7614"/>
          <a:stretch/>
        </p:blipFill>
        <p:spPr bwMode="auto">
          <a:xfrm>
            <a:off x="1724422" y="3140968"/>
            <a:ext cx="5760640" cy="3105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630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Vector Space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-180528" y="1844824"/>
            <a:ext cx="8568952" cy="17872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Representing </a:t>
            </a:r>
            <a:r>
              <a:rPr lang="en-US" sz="1800" b="1" dirty="0" smtClean="0">
                <a:solidFill>
                  <a:srgbClr val="0070C0"/>
                </a:solidFill>
              </a:rPr>
              <a:t>text documents as vectors </a:t>
            </a:r>
            <a:r>
              <a:rPr lang="en-US" sz="1800" dirty="0" smtClean="0"/>
              <a:t>of identifiers. </a:t>
            </a:r>
            <a:r>
              <a:rPr lang="en-US" sz="1800" b="1" dirty="0" smtClean="0">
                <a:solidFill>
                  <a:srgbClr val="0070C0"/>
                </a:solidFill>
              </a:rPr>
              <a:t>Each dimension corresponds to a separate term</a:t>
            </a:r>
            <a:r>
              <a:rPr lang="en-US" sz="1800" dirty="0" smtClean="0"/>
              <a:t>. If a term occurs in the document, its value in the vector is non-zero. </a:t>
            </a:r>
            <a:endParaRPr lang="en-US" sz="1800" dirty="0"/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800" dirty="0"/>
              <a:t>Use </a:t>
            </a:r>
            <a:r>
              <a:rPr lang="en-US" sz="1800" b="1" dirty="0">
                <a:solidFill>
                  <a:srgbClr val="0070C0"/>
                </a:solidFill>
              </a:rPr>
              <a:t>cosine similarity </a:t>
            </a:r>
            <a:r>
              <a:rPr lang="en-US" sz="1800" dirty="0"/>
              <a:t>(e.g. dot product) to calculate the text </a:t>
            </a:r>
            <a:r>
              <a:rPr lang="en-US" sz="1800" dirty="0" smtClean="0"/>
              <a:t>similarity</a:t>
            </a:r>
            <a:endParaRPr lang="en-US" sz="1800" dirty="0"/>
          </a:p>
          <a:p>
            <a:pPr marL="400050" lvl="1" indent="0">
              <a:buNone/>
            </a:pPr>
            <a:endParaRPr lang="en-US" sz="20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41</a:t>
            </a:fld>
            <a:endParaRPr lang="en-US" sz="1400" dirty="0">
              <a:latin typeface="Arial" charset="0"/>
            </a:endParaRPr>
          </a:p>
        </p:txBody>
      </p:sp>
      <p:pic>
        <p:nvPicPr>
          <p:cNvPr id="6" name="Picture 2" descr="text similarity vector space model的圖片搜尋結果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48" r="3307" b="8724"/>
          <a:stretch/>
        </p:blipFill>
        <p:spPr bwMode="auto">
          <a:xfrm>
            <a:off x="971600" y="3356992"/>
            <a:ext cx="3404834" cy="2242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text similarity vector space model的圖片搜尋結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5" y="3212976"/>
            <a:ext cx="2755897" cy="2531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15435" y="5867857"/>
            <a:ext cx="7512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1800" b="1" dirty="0">
                <a:solidFill>
                  <a:srgbClr val="00B050"/>
                </a:solidFill>
              </a:rPr>
              <a:t>Demo</a:t>
            </a:r>
            <a:r>
              <a:rPr lang="en-US" sz="1800" dirty="0" smtClean="0"/>
              <a:t>: </a:t>
            </a:r>
            <a:r>
              <a:rPr lang="en-US" sz="1800" dirty="0">
                <a:hlinkClick r:id="rId4"/>
              </a:rPr>
              <a:t>http://projector.tensorflow.org</a:t>
            </a:r>
            <a:r>
              <a:rPr lang="en-US" sz="1800" dirty="0" smtClean="0">
                <a:hlinkClick r:id="rId4"/>
              </a:rPr>
              <a:t>/</a:t>
            </a:r>
            <a:r>
              <a:rPr lang="en-US" sz="1800" dirty="0" smtClean="0"/>
              <a:t>    </a:t>
            </a:r>
            <a:r>
              <a:rPr lang="en-US" sz="1800" b="1" dirty="0" smtClean="0">
                <a:solidFill>
                  <a:srgbClr val="00B050"/>
                </a:solidFill>
              </a:rPr>
              <a:t>Example</a:t>
            </a:r>
            <a:r>
              <a:rPr lang="en-US" sz="1800" dirty="0" smtClean="0"/>
              <a:t>: Search “</a:t>
            </a:r>
            <a:r>
              <a:rPr lang="zh-TW" altLang="en-US" sz="1800" dirty="0"/>
              <a:t>大交</a:t>
            </a:r>
            <a:r>
              <a:rPr lang="zh-TW" altLang="en-US" sz="1800" dirty="0" smtClean="0"/>
              <a:t>合</a:t>
            </a:r>
            <a:r>
              <a:rPr lang="en-US" altLang="zh-TW" sz="1800" dirty="0" smtClean="0"/>
              <a:t>”</a:t>
            </a: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3757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Word2Vec - Definition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/>
              <a:t>Context</a:t>
            </a:r>
            <a:r>
              <a:rPr lang="en-US" sz="1600" dirty="0"/>
              <a:t>: a fixed number of words </a:t>
            </a:r>
            <a:r>
              <a:rPr lang="en-US" sz="1600" b="1" dirty="0">
                <a:solidFill>
                  <a:srgbClr val="0070C0"/>
                </a:solidFill>
              </a:rPr>
              <a:t>in front of and behind </a:t>
            </a:r>
            <a:r>
              <a:rPr lang="en-US" sz="1600" dirty="0"/>
              <a:t>the word of interest</a:t>
            </a: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/>
              <a:t>Example</a:t>
            </a:r>
            <a:r>
              <a:rPr lang="en-US" sz="1600" dirty="0" smtClean="0"/>
              <a:t>: Mary </a:t>
            </a:r>
            <a:r>
              <a:rPr lang="en-US" sz="1600" dirty="0"/>
              <a:t>is a very stubborn child. Her </a:t>
            </a:r>
            <a:r>
              <a:rPr lang="en-US" sz="1600" b="1" u="sng" dirty="0" err="1">
                <a:solidFill>
                  <a:srgbClr val="0070C0"/>
                </a:solidFill>
              </a:rPr>
              <a:t>pervicacious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/>
              <a:t>nature always gets her in trouble: </a:t>
            </a:r>
            <a:r>
              <a:rPr lang="en-US" sz="1600" dirty="0" err="1"/>
              <a:t>pervicacious</a:t>
            </a:r>
            <a:r>
              <a:rPr lang="en-US" sz="1600" dirty="0"/>
              <a:t> is surrounded by stubborn, nature, and </a:t>
            </a:r>
            <a:r>
              <a:rPr lang="en-US" sz="1600" dirty="0" smtClean="0"/>
              <a:t>trouble. Learns </a:t>
            </a:r>
            <a:r>
              <a:rPr lang="en-US" sz="1600" dirty="0"/>
              <a:t>the meaning of a given word by </a:t>
            </a:r>
            <a:r>
              <a:rPr lang="en-US" sz="1600" b="1" dirty="0">
                <a:solidFill>
                  <a:srgbClr val="0070C0"/>
                </a:solidFill>
              </a:rPr>
              <a:t>looking at its context </a:t>
            </a:r>
            <a:r>
              <a:rPr lang="en-US" sz="1600" dirty="0"/>
              <a:t>and </a:t>
            </a:r>
            <a:r>
              <a:rPr lang="en-US" sz="1600" b="1" dirty="0">
                <a:solidFill>
                  <a:srgbClr val="0070C0"/>
                </a:solidFill>
              </a:rPr>
              <a:t>representing it numerically</a:t>
            </a:r>
            <a:r>
              <a:rPr lang="en-US" sz="1600" dirty="0"/>
              <a:t>. </a:t>
            </a:r>
            <a:r>
              <a:rPr lang="en-US" sz="1600" dirty="0" smtClean="0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42</a:t>
            </a:fld>
            <a:endParaRPr lang="en-US" sz="1400" dirty="0">
              <a:latin typeface="Arial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25699" y="5877272"/>
            <a:ext cx="68407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/>
            <a:r>
              <a:rPr lang="en-US" sz="1600" i="1" dirty="0">
                <a:solidFill>
                  <a:srgbClr val="00B050"/>
                </a:solidFill>
              </a:rPr>
              <a:t>“a word is characterized by the company it keeps - </a:t>
            </a:r>
            <a:r>
              <a:rPr lang="en-US" sz="1600" i="1" dirty="0">
                <a:solidFill>
                  <a:srgbClr val="00B050"/>
                </a:solidFill>
                <a:hlinkClick r:id="rId3"/>
              </a:rPr>
              <a:t>John Rupert Firth</a:t>
            </a:r>
            <a:r>
              <a:rPr lang="en-US" sz="1600" i="1" dirty="0">
                <a:solidFill>
                  <a:srgbClr val="00B050"/>
                </a:solidFill>
              </a:rPr>
              <a:t>”</a:t>
            </a:r>
            <a:endParaRPr lang="en-US" sz="1600" b="1" dirty="0">
              <a:solidFill>
                <a:srgbClr val="00B050"/>
              </a:solidFill>
            </a:endParaRPr>
          </a:p>
        </p:txBody>
      </p:sp>
      <p:pic>
        <p:nvPicPr>
          <p:cNvPr id="8" name="Picture 2" descr="https://qph.ec.quoracdn.net/main-qimg-1028bf63c323fcd5908e87887a7e359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3212976"/>
            <a:ext cx="4116323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441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Word2Vec – Similarity 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/>
            <a:endParaRPr lang="en-US" sz="16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43</a:t>
            </a:fld>
            <a:endParaRPr lang="en-US" sz="1400" dirty="0"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155739" y="2132856"/>
            <a:ext cx="4265911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most_similar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risk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[('risks', 0.5921677947044373),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('probability', 0.4140169024467468),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('likelihood', 0.3951364755630493),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('possibility', 0.3811781406402588),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('uncertainty', 0.34543055295944214),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('challenge', 0.322320818901062),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('concern', 0.288372278213501),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('uncertainly', 0.2852689027786255),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('odds', 0.271675169467926),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('threat', 0.2695636749267578)]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5536" y="2132857"/>
            <a:ext cx="3728906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most_similar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[('cars', 0.5899946093559265),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('vehicle', 0.5460749864578247),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('vehicles', 0.455700546503067),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('auto', 0.38780486583709717),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suv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 0.3466867208480835),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('minivan', 0.3353206515312195),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('truck', 0.31946268677711487),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('minicar', 0.3166467249393463),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('home', 0.314445436000824),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('bike', 0.3133225739002228)] </a:t>
            </a:r>
          </a:p>
        </p:txBody>
      </p:sp>
    </p:spTree>
    <p:extLst>
      <p:ext uri="{BB962C8B-B14F-4D97-AF65-F5344CB8AC3E}">
        <p14:creationId xmlns:p14="http://schemas.microsoft.com/office/powerpoint/2010/main" val="82672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Word2Vec – Dissimilarity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536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doesnt_match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('revenue tax sales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income'.split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Out: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'tax' 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/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doesnt_match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('apple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samsung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'.split())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Out: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doesnt_match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('apple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ibm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'.split())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Out: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'apple'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doesnt_match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dy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growth'.split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Out: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'growth'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doesnt_match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('car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growth'.split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Out: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'car'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doesnt_match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('excellent good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bad'.split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Out: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'bad' 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44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24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Word2Vec - Addition and </a:t>
            </a:r>
            <a:r>
              <a:rPr lang="en-US" dirty="0" smtClean="0"/>
              <a:t>subtraction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4536504" cy="50405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sz="1600" dirty="0"/>
          </a:p>
          <a:p>
            <a:endParaRPr lang="en-US" sz="1600" dirty="0"/>
          </a:p>
          <a:p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45</a:t>
            </a:fld>
            <a:endParaRPr lang="en-US" sz="1400" dirty="0">
              <a:latin typeface="Arial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2204864"/>
            <a:ext cx="3600400" cy="3037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93304" y="2192084"/>
            <a:ext cx="3943708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most_similar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positive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=['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samsung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negative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=['android'])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[('apple', 0.35112401843070984),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compal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 0.2893127202987671),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renesas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 0.28568124771118164),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sdc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 0.26545387506484985),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('memory', 0.26283740997314453),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samsungs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 0.26225510239601135),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netapp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 0.260621041059494),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everlight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 0.2575075924396515),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('sec', 0.2570921778678894),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wematch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 0.2497785985469818)] </a:t>
            </a:r>
          </a:p>
        </p:txBody>
      </p:sp>
    </p:spTree>
    <p:extLst>
      <p:ext uri="{BB962C8B-B14F-4D97-AF65-F5344CB8AC3E}">
        <p14:creationId xmlns:p14="http://schemas.microsoft.com/office/powerpoint/2010/main" val="418102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Word2Vec - Corpus </a:t>
            </a:r>
            <a:r>
              <a:rPr lang="en-US" dirty="0" smtClean="0"/>
              <a:t>comparison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72008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46</a:t>
            </a:fld>
            <a:endParaRPr lang="en-US" sz="1400" dirty="0">
              <a:latin typeface="Arial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2370717"/>
              </p:ext>
            </p:extLst>
          </p:nvPr>
        </p:nvGraphicFramePr>
        <p:xfrm>
          <a:off x="395536" y="2136188"/>
          <a:ext cx="3816424" cy="3600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/>
                <a:gridCol w="1800200"/>
              </a:tblGrid>
              <a:tr h="30646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JPMA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Google News</a:t>
                      </a:r>
                      <a:endParaRPr lang="en-US" sz="1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</a:tr>
              <a:tr h="306467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b="1" u="sng" dirty="0" smtClean="0"/>
                        <a:t>Driver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algn="ctr" defTabSz="457200" rtl="0" eaLnBrk="1" fontAlgn="ctr" latinLnBrk="0" hangingPunct="1"/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Verdana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30646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contributor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Verdana"/>
                          <a:ea typeface="+mn-ea"/>
                          <a:cs typeface="+mn-cs"/>
                        </a:rPr>
                        <a:t>drivers</a:t>
                      </a:r>
                    </a:p>
                  </a:txBody>
                  <a:tcPr marL="9525" marR="9525" marT="9525" marB="0" anchor="ctr"/>
                </a:tc>
              </a:tr>
              <a:tr h="30646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drivers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Verdana"/>
                          <a:ea typeface="+mn-ea"/>
                          <a:cs typeface="+mn-cs"/>
                        </a:rPr>
                        <a:t>Driver</a:t>
                      </a:r>
                    </a:p>
                  </a:txBody>
                  <a:tcPr marL="9525" marR="9525" marT="9525" marB="0" anchor="ctr"/>
                </a:tc>
              </a:tr>
              <a:tr h="30646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catalyst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Verdana"/>
                          <a:ea typeface="+mn-ea"/>
                          <a:cs typeface="+mn-cs"/>
                        </a:rPr>
                        <a:t>motorist</a:t>
                      </a:r>
                    </a:p>
                  </a:txBody>
                  <a:tcPr marL="9525" marR="9525" marT="9525" marB="0" anchor="ctr"/>
                </a:tc>
              </a:tr>
              <a:tr h="2953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determinant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Verdan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Verdana"/>
                          <a:ea typeface="+mn-ea"/>
                          <a:cs typeface="+mn-cs"/>
                        </a:rPr>
                        <a:t>driving</a:t>
                      </a:r>
                    </a:p>
                  </a:txBody>
                  <a:tcPr marL="9525" marR="9525" marT="9525" marB="0" anchor="ctr"/>
                </a:tc>
              </a:tr>
              <a:tr h="2953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culprit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Verdana"/>
                          <a:ea typeface="+mn-ea"/>
                          <a:cs typeface="+mn-cs"/>
                        </a:rPr>
                        <a:t>car</a:t>
                      </a:r>
                    </a:p>
                  </a:txBody>
                  <a:tcPr marL="9525" marR="9525" marT="9525" marB="0" anchor="ctr"/>
                </a:tc>
              </a:tr>
              <a:tr h="2953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beneficiary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Verdana"/>
                          <a:ea typeface="+mn-ea"/>
                          <a:cs typeface="+mn-cs"/>
                        </a:rPr>
                        <a:t>motorcyclist</a:t>
                      </a:r>
                    </a:p>
                  </a:txBody>
                  <a:tcPr marL="9525" marR="9525" marT="9525" marB="0" anchor="ctr"/>
                </a:tc>
              </a:tr>
              <a:tr h="2953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determinants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Verdana"/>
                          <a:ea typeface="+mn-ea"/>
                          <a:cs typeface="+mn-cs"/>
                        </a:rPr>
                        <a:t>wheel</a:t>
                      </a:r>
                    </a:p>
                  </a:txBody>
                  <a:tcPr marL="9525" marR="9525" marT="9525" marB="0" anchor="ctr"/>
                </a:tc>
              </a:tr>
              <a:tr h="2953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differentiator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Verdana"/>
                          <a:ea typeface="+mn-ea"/>
                          <a:cs typeface="+mn-cs"/>
                        </a:rPr>
                        <a:t>Drivers</a:t>
                      </a:r>
                    </a:p>
                  </a:txBody>
                  <a:tcPr marL="9525" marR="9525" marT="9525" marB="0" anchor="ctr"/>
                </a:tc>
              </a:tr>
              <a:tr h="2953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detractor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Verdana"/>
                          <a:ea typeface="+mn-ea"/>
                          <a:cs typeface="+mn-cs"/>
                        </a:rPr>
                        <a:t>truck</a:t>
                      </a:r>
                    </a:p>
                  </a:txBody>
                  <a:tcPr marL="9525" marR="9525" marT="9525" marB="0" anchor="ctr"/>
                </a:tc>
              </a:tr>
              <a:tr h="2953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contributors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Verdana"/>
                          <a:ea typeface="+mn-ea"/>
                          <a:cs typeface="+mn-cs"/>
                        </a:rPr>
                        <a:t>vehicle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8506640"/>
              </p:ext>
            </p:extLst>
          </p:nvPr>
        </p:nvGraphicFramePr>
        <p:xfrm>
          <a:off x="4572000" y="2132856"/>
          <a:ext cx="4248472" cy="3603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4476"/>
                <a:gridCol w="2003996"/>
              </a:tblGrid>
              <a:tr h="3014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JPMA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4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Google News</a:t>
                      </a:r>
                      <a:endParaRPr lang="en-US" sz="1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</a:tr>
              <a:tr h="28390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sng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overweight</a:t>
                      </a:r>
                      <a:endParaRPr lang="en-US" sz="1400" b="1" u="sng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30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neutral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Overweight</a:t>
                      </a:r>
                    </a:p>
                  </a:txBody>
                  <a:tcPr marL="9525" marR="9525" marT="9525" marB="0" anchor="ctr"/>
                </a:tc>
              </a:tr>
              <a:tr h="30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ow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underweight</a:t>
                      </a:r>
                    </a:p>
                  </a:txBody>
                  <a:tcPr marL="9525" marR="9525" marT="9525" marB="0" anchor="ctr"/>
                </a:tc>
              </a:tr>
              <a:tr h="30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underweight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obese</a:t>
                      </a:r>
                    </a:p>
                  </a:txBody>
                  <a:tcPr marL="9525" marR="9525" marT="9525" marB="0" anchor="ctr"/>
                </a:tc>
              </a:tr>
              <a:tr h="30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uw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morbidly_obese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</a:tr>
              <a:tr h="30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constructive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obesity</a:t>
                      </a:r>
                    </a:p>
                  </a:txBody>
                  <a:tcPr marL="9525" marR="9525" marT="9525" marB="0" anchor="ctr"/>
                </a:tc>
              </a:tr>
              <a:tr h="30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cautious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Underweight</a:t>
                      </a:r>
                    </a:p>
                  </a:txBody>
                  <a:tcPr marL="9525" marR="9525" marT="9525" marB="0" anchor="ctr"/>
                </a:tc>
              </a:tr>
              <a:tr h="30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selective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severely_obese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</a:tr>
              <a:tr h="30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metabolic_syndrome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</a:tr>
              <a:tr h="30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intact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waist_circumference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</a:tr>
              <a:tr h="30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bullish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BMI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028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Word2Vec </a:t>
            </a:r>
            <a:r>
              <a:rPr lang="en-US" dirty="0" smtClean="0"/>
              <a:t>– Sentiment Analysis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72008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47</a:t>
            </a:fld>
            <a:endParaRPr lang="en-US" sz="1400" dirty="0">
              <a:latin typeface="Arial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1" t="45184" r="17241" b="5906"/>
          <a:stretch/>
        </p:blipFill>
        <p:spPr bwMode="auto">
          <a:xfrm>
            <a:off x="117207" y="1916832"/>
            <a:ext cx="8847281" cy="4199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624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Word2Vec – Training and Demo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50405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48</a:t>
            </a:fld>
            <a:endParaRPr lang="en-US" sz="1400" dirty="0">
              <a:latin typeface="Arial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33" t="19274" r="1846" b="6392"/>
          <a:stretch/>
        </p:blipFill>
        <p:spPr bwMode="auto">
          <a:xfrm>
            <a:off x="971600" y="1716782"/>
            <a:ext cx="6480720" cy="4376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7831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Word2Vec – </a:t>
            </a:r>
            <a:r>
              <a:rPr lang="en-US" dirty="0" smtClean="0"/>
              <a:t>Compare to others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50405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49</a:t>
            </a:fld>
            <a:endParaRPr lang="en-US" sz="1400" dirty="0">
              <a:latin typeface="Arial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9" b="17039"/>
          <a:stretch/>
        </p:blipFill>
        <p:spPr bwMode="auto">
          <a:xfrm>
            <a:off x="4836740" y="1697385"/>
            <a:ext cx="3983732" cy="4464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5536" y="1951050"/>
            <a:ext cx="436919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vs “Keyword Correlation”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multi-dimensions vs 1-dimenson</a:t>
            </a:r>
            <a:r>
              <a:rPr lang="en-US" sz="1800" dirty="0"/>
              <a:t>: </a:t>
            </a:r>
            <a:r>
              <a:rPr lang="en-US" sz="1800" dirty="0" smtClean="0"/>
              <a:t>can </a:t>
            </a:r>
            <a:r>
              <a:rPr lang="en-US" sz="1800" dirty="0"/>
              <a:t>calculate </a:t>
            </a:r>
            <a:r>
              <a:rPr lang="en-US" sz="1800" b="1" dirty="0">
                <a:solidFill>
                  <a:srgbClr val="0070C0"/>
                </a:solidFill>
              </a:rPr>
              <a:t>angle</a:t>
            </a:r>
            <a:r>
              <a:rPr lang="en-US" sz="1800" dirty="0"/>
              <a:t> and </a:t>
            </a:r>
            <a:r>
              <a:rPr lang="en-US" sz="1800" dirty="0" smtClean="0"/>
              <a:t>have </a:t>
            </a:r>
            <a:r>
              <a:rPr lang="en-US" sz="1800" b="1" dirty="0" err="1" smtClean="0">
                <a:solidFill>
                  <a:srgbClr val="0070C0"/>
                </a:solidFill>
              </a:rPr>
              <a:t>arithmetics</a:t>
            </a:r>
            <a:endParaRPr lang="en-US" sz="1800" b="1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have </a:t>
            </a:r>
            <a:r>
              <a:rPr lang="en-US" sz="1800" dirty="0"/>
              <a:t>the </a:t>
            </a:r>
            <a:r>
              <a:rPr lang="en-US" sz="1800" b="1" dirty="0">
                <a:solidFill>
                  <a:srgbClr val="0070C0"/>
                </a:solidFill>
              </a:rPr>
              <a:t>window </a:t>
            </a:r>
            <a:r>
              <a:rPr lang="en-US" sz="1800" b="1" dirty="0" smtClean="0">
                <a:solidFill>
                  <a:srgbClr val="0070C0"/>
                </a:solidFill>
              </a:rPr>
              <a:t>length</a:t>
            </a:r>
            <a:r>
              <a:rPr lang="en-US" sz="1800" dirty="0" smtClean="0"/>
              <a:t> </a:t>
            </a:r>
            <a:r>
              <a:rPr lang="en-US" sz="1800" dirty="0"/>
              <a:t>to determine the </a:t>
            </a:r>
            <a:r>
              <a:rPr lang="en-US" sz="1800" dirty="0" smtClean="0"/>
              <a:t>relevant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requires longer time to train the model</a:t>
            </a:r>
          </a:p>
          <a:p>
            <a:endParaRPr lang="en-US" sz="1800" dirty="0"/>
          </a:p>
          <a:p>
            <a:r>
              <a:rPr lang="en-US" sz="1800" b="1" dirty="0" smtClean="0"/>
              <a:t>vs Treebank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no need for </a:t>
            </a:r>
            <a:r>
              <a:rPr lang="en-US" sz="1800" b="1" dirty="0">
                <a:solidFill>
                  <a:srgbClr val="0070C0"/>
                </a:solidFill>
              </a:rPr>
              <a:t>human labeling </a:t>
            </a:r>
            <a:endParaRPr lang="en-US" sz="1800" b="1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like </a:t>
            </a:r>
            <a:r>
              <a:rPr lang="en-US" sz="1800" b="1" dirty="0">
                <a:solidFill>
                  <a:srgbClr val="0070C0"/>
                </a:solidFill>
              </a:rPr>
              <a:t>native </a:t>
            </a:r>
            <a:r>
              <a:rPr lang="en-US" sz="1800" b="1" dirty="0">
                <a:solidFill>
                  <a:srgbClr val="0070C0"/>
                </a:solidFill>
              </a:rPr>
              <a:t>speakers </a:t>
            </a:r>
            <a:r>
              <a:rPr lang="en-US" sz="1800" dirty="0" smtClean="0"/>
              <a:t>learning its own language. Doesn't </a:t>
            </a:r>
            <a:r>
              <a:rPr lang="en-US" sz="1800" dirty="0"/>
              <a:t>learn </a:t>
            </a:r>
            <a:r>
              <a:rPr lang="en-US" sz="1800" dirty="0" smtClean="0"/>
              <a:t>grammar and just </a:t>
            </a:r>
            <a:r>
              <a:rPr lang="en-US" sz="1800" dirty="0"/>
              <a:t>pick up on what other people </a:t>
            </a:r>
            <a:r>
              <a:rPr lang="en-US" sz="1800" dirty="0" smtClean="0"/>
              <a:t>talk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5824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000" b="1" dirty="0" smtClean="0"/>
              <a:t>Minds, Psychology, Behaviors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Humans </a:t>
            </a:r>
            <a:r>
              <a:rPr lang="en-US" sz="2000" dirty="0"/>
              <a:t>are </a:t>
            </a:r>
            <a:r>
              <a:rPr lang="en-US" sz="2000" b="1" dirty="0" smtClean="0">
                <a:solidFill>
                  <a:srgbClr val="0070C0"/>
                </a:solidFill>
              </a:rPr>
              <a:t>non-rational</a:t>
            </a:r>
            <a:r>
              <a:rPr lang="en-US" sz="2000" b="1" dirty="0" smtClean="0"/>
              <a:t> </a:t>
            </a:r>
            <a:r>
              <a:rPr lang="en-US" sz="2000" dirty="0"/>
              <a:t>when faced with </a:t>
            </a:r>
            <a:r>
              <a:rPr lang="en-US" sz="2000" dirty="0" smtClean="0"/>
              <a:t>risk and uncertainties</a:t>
            </a:r>
          </a:p>
          <a:p>
            <a:pPr marL="457200" lvl="1" indent="0">
              <a:buNone/>
            </a:pPr>
            <a:endParaRPr lang="en-US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 smtClean="0"/>
              <a:t>Markets, Patterns, Cycles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Market </a:t>
            </a:r>
            <a:r>
              <a:rPr lang="en-US" sz="2000" b="1" dirty="0" smtClean="0">
                <a:solidFill>
                  <a:srgbClr val="0070C0"/>
                </a:solidFill>
              </a:rPr>
              <a:t>over-reaction</a:t>
            </a:r>
            <a:r>
              <a:rPr lang="en-US" sz="2000" b="1" dirty="0" smtClean="0"/>
              <a:t> </a:t>
            </a:r>
            <a:r>
              <a:rPr lang="en-US" sz="2000" dirty="0"/>
              <a:t>and </a:t>
            </a:r>
            <a:r>
              <a:rPr lang="en-US" sz="2000" b="1" dirty="0" smtClean="0">
                <a:solidFill>
                  <a:srgbClr val="0070C0"/>
                </a:solidFill>
              </a:rPr>
              <a:t>under-reaction</a:t>
            </a:r>
            <a:endParaRPr lang="en-US" sz="2000" dirty="0" smtClean="0">
              <a:solidFill>
                <a:srgbClr val="0070C0"/>
              </a:solidFill>
            </a:endParaRPr>
          </a:p>
          <a:p>
            <a:pPr marL="457200" lvl="1" indent="0">
              <a:buNone/>
            </a:pPr>
            <a:endParaRPr lang="en-US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 smtClean="0"/>
              <a:t>Media, Format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From</a:t>
            </a:r>
            <a:r>
              <a:rPr lang="en-US" sz="2000" b="1" dirty="0" smtClean="0"/>
              <a:t> </a:t>
            </a:r>
            <a:r>
              <a:rPr lang="en-US" sz="2000" dirty="0" smtClean="0"/>
              <a:t>news and </a:t>
            </a:r>
            <a:r>
              <a:rPr lang="en-US" sz="2000" dirty="0"/>
              <a:t>social </a:t>
            </a:r>
            <a:r>
              <a:rPr lang="en-US" sz="2000" dirty="0" smtClean="0"/>
              <a:t>media comments (</a:t>
            </a:r>
            <a:r>
              <a:rPr lang="en-US" sz="2000" b="1" dirty="0" smtClean="0">
                <a:solidFill>
                  <a:srgbClr val="0070C0"/>
                </a:solidFill>
              </a:rPr>
              <a:t>textual</a:t>
            </a:r>
            <a:r>
              <a:rPr lang="en-US" sz="2000" dirty="0" smtClean="0"/>
              <a:t>). In the future will be more from </a:t>
            </a:r>
            <a:r>
              <a:rPr lang="en-US" sz="2000" b="1" dirty="0" smtClean="0">
                <a:solidFill>
                  <a:srgbClr val="0070C0"/>
                </a:solidFill>
              </a:rPr>
              <a:t>images and videos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5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856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Case Studies: Twitter </a:t>
            </a:r>
            <a:r>
              <a:rPr lang="en-US" dirty="0"/>
              <a:t>Sentiment </a:t>
            </a:r>
            <a:r>
              <a:rPr lang="en-US" dirty="0" smtClean="0"/>
              <a:t>S&amp;P </a:t>
            </a:r>
            <a:r>
              <a:rPr lang="en-US" dirty="0"/>
              <a:t>500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800" dirty="0" err="1">
                <a:hlinkClick r:id="rId3"/>
              </a:rPr>
              <a:t>iSentium</a:t>
            </a:r>
            <a:r>
              <a:rPr lang="en-US" sz="1800" dirty="0"/>
              <a:t> provides </a:t>
            </a:r>
            <a:r>
              <a:rPr lang="en-US" sz="1800" b="1" dirty="0" smtClean="0">
                <a:solidFill>
                  <a:srgbClr val="0070C0"/>
                </a:solidFill>
              </a:rPr>
              <a:t>real-time</a:t>
            </a:r>
            <a:r>
              <a:rPr lang="en-US" sz="1800" dirty="0" smtClean="0"/>
              <a:t> sentiment time series based </a:t>
            </a:r>
            <a:r>
              <a:rPr lang="en-US" sz="1800" dirty="0"/>
              <a:t>on Twitter messages. It is effectively a sentiment search </a:t>
            </a:r>
            <a:r>
              <a:rPr lang="en-US" sz="1800" dirty="0" smtClean="0"/>
              <a:t>engine.</a:t>
            </a: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Provide </a:t>
            </a:r>
            <a:r>
              <a:rPr lang="en-US" sz="1800" dirty="0"/>
              <a:t>investors with a way to judge the potential market impact of a tweet, a news article, or other social </a:t>
            </a:r>
            <a:r>
              <a:rPr lang="en-US" sz="1800" dirty="0" smtClean="0"/>
              <a:t>media activities</a:t>
            </a:r>
            <a:r>
              <a:rPr lang="en-US" sz="1800" dirty="0"/>
              <a:t>. </a:t>
            </a: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err="1" smtClean="0"/>
              <a:t>Backtests</a:t>
            </a:r>
            <a:r>
              <a:rPr lang="en-US" sz="1800" dirty="0" smtClean="0"/>
              <a:t> </a:t>
            </a:r>
            <a:r>
              <a:rPr lang="en-US" sz="1800" dirty="0"/>
              <a:t>of </a:t>
            </a:r>
            <a:r>
              <a:rPr lang="en-US" sz="1800" b="1" dirty="0" err="1">
                <a:solidFill>
                  <a:srgbClr val="0070C0"/>
                </a:solidFill>
              </a:rPr>
              <a:t>iSentium</a:t>
            </a:r>
            <a:r>
              <a:rPr lang="en-US" sz="1800" b="1" dirty="0">
                <a:solidFill>
                  <a:srgbClr val="0070C0"/>
                </a:solidFill>
              </a:rPr>
              <a:t> Daily Directional Indicators (DDI) </a:t>
            </a:r>
            <a:r>
              <a:rPr lang="en-US" sz="1800" dirty="0"/>
              <a:t>indicate that social media sentiment can be used as </a:t>
            </a:r>
            <a:r>
              <a:rPr lang="en-US" sz="1800" dirty="0" smtClean="0"/>
              <a:t>a predictor </a:t>
            </a:r>
            <a:r>
              <a:rPr lang="en-US" sz="1800" dirty="0"/>
              <a:t>for </a:t>
            </a:r>
            <a:r>
              <a:rPr lang="en-US" sz="1800" b="1" dirty="0">
                <a:solidFill>
                  <a:srgbClr val="0070C0"/>
                </a:solidFill>
              </a:rPr>
              <a:t>short term</a:t>
            </a:r>
            <a:r>
              <a:rPr lang="en-US" sz="1800" dirty="0"/>
              <a:t> market </a:t>
            </a:r>
            <a:r>
              <a:rPr lang="en-US" sz="1800" dirty="0" smtClean="0"/>
              <a:t>moves.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J.P. Morgan has constructed the </a:t>
            </a:r>
            <a:r>
              <a:rPr lang="en-US" sz="1800" b="1" dirty="0">
                <a:solidFill>
                  <a:srgbClr val="0070C0"/>
                </a:solidFill>
              </a:rPr>
              <a:t>JPUSISEN Index </a:t>
            </a:r>
            <a:r>
              <a:rPr lang="en-US" sz="1800" dirty="0"/>
              <a:t>that </a:t>
            </a:r>
            <a:r>
              <a:rPr lang="en-US" sz="1800" b="1" dirty="0">
                <a:solidFill>
                  <a:srgbClr val="0070C0"/>
                </a:solidFill>
              </a:rPr>
              <a:t>takes intraday long or short positions</a:t>
            </a:r>
            <a:r>
              <a:rPr lang="en-US" sz="1800" dirty="0"/>
              <a:t> in the S&amp;P 500 Index, based </a:t>
            </a:r>
            <a:r>
              <a:rPr lang="en-US" sz="1800" dirty="0" smtClean="0"/>
              <a:t>on a </a:t>
            </a:r>
            <a:r>
              <a:rPr lang="en-US" sz="1800" dirty="0"/>
              <a:t>daily directional indicator provided by </a:t>
            </a:r>
            <a:r>
              <a:rPr lang="en-US" sz="1800" dirty="0" err="1"/>
              <a:t>iSentium</a:t>
            </a:r>
            <a:r>
              <a:rPr lang="en-US" sz="1800" dirty="0"/>
              <a:t>	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50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744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Case Studies: Twitter </a:t>
            </a:r>
            <a:r>
              <a:rPr lang="en-US" dirty="0"/>
              <a:t>Sentiment </a:t>
            </a:r>
            <a:r>
              <a:rPr lang="en-US" dirty="0" smtClean="0"/>
              <a:t>S&amp;P </a:t>
            </a:r>
            <a:r>
              <a:rPr lang="en-US" dirty="0"/>
              <a:t>500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 sz="1600" dirty="0" smtClean="0"/>
              <a:t>The </a:t>
            </a:r>
            <a:r>
              <a:rPr lang="en-US" sz="1600" dirty="0"/>
              <a:t>universe is </a:t>
            </a:r>
            <a:r>
              <a:rPr lang="en-US" sz="1600" b="1" dirty="0">
                <a:solidFill>
                  <a:srgbClr val="0070C0"/>
                </a:solidFill>
              </a:rPr>
              <a:t>limited to the 100 stocks </a:t>
            </a:r>
            <a:r>
              <a:rPr lang="en-US" sz="1600" dirty="0"/>
              <a:t>which are most representative of the </a:t>
            </a:r>
            <a:r>
              <a:rPr lang="en-US" sz="1600" dirty="0" smtClean="0"/>
              <a:t>S&amp;P </a:t>
            </a:r>
            <a:r>
              <a:rPr lang="en-US" sz="1600" dirty="0"/>
              <a:t>500, filtered using tweet </a:t>
            </a:r>
            <a:r>
              <a:rPr lang="en-US" sz="1600" dirty="0" smtClean="0"/>
              <a:t>volume and </a:t>
            </a:r>
            <a:r>
              <a:rPr lang="en-US" sz="1600" dirty="0"/>
              <a:t>realized volatility measures.</a:t>
            </a:r>
          </a:p>
          <a:p>
            <a:pPr>
              <a:buFont typeface="+mj-lt"/>
              <a:buAutoNum type="arabicPeriod"/>
            </a:pPr>
            <a:r>
              <a:rPr lang="en-US" sz="1600" dirty="0" smtClean="0"/>
              <a:t>Tweets </a:t>
            </a:r>
            <a:r>
              <a:rPr lang="en-US" sz="1600" dirty="0"/>
              <a:t>are </a:t>
            </a:r>
            <a:r>
              <a:rPr lang="en-US" sz="1600" b="1" dirty="0">
                <a:solidFill>
                  <a:srgbClr val="0070C0"/>
                </a:solidFill>
              </a:rPr>
              <a:t>assigned a sentiment score </a:t>
            </a:r>
            <a:r>
              <a:rPr lang="en-US" sz="1600" dirty="0"/>
              <a:t>using a patented NLP algorithm.</a:t>
            </a:r>
          </a:p>
          <a:p>
            <a:pPr>
              <a:buFont typeface="+mj-lt"/>
              <a:buAutoNum type="arabicPeriod"/>
            </a:pPr>
            <a:r>
              <a:rPr lang="en-US" sz="1600" dirty="0" smtClean="0"/>
              <a:t>By </a:t>
            </a:r>
            <a:r>
              <a:rPr lang="en-US" sz="1600" dirty="0"/>
              <a:t>aggregating tweet scores, a </a:t>
            </a:r>
            <a:r>
              <a:rPr lang="en-US" sz="1600" b="1" dirty="0">
                <a:solidFill>
                  <a:srgbClr val="0070C0"/>
                </a:solidFill>
              </a:rPr>
              <a:t>sentiment level is produced per minute </a:t>
            </a:r>
            <a:r>
              <a:rPr lang="en-US" sz="1600" dirty="0"/>
              <a:t>between 8:30 AM and 4:30 PM every day.</a:t>
            </a:r>
          </a:p>
          <a:p>
            <a:pPr>
              <a:buFont typeface="+mj-lt"/>
              <a:buAutoNum type="arabicPeriod"/>
            </a:pPr>
            <a:r>
              <a:rPr lang="en-US" sz="1600" dirty="0"/>
              <a:t>Sentiment for the day is aggregated using an </a:t>
            </a:r>
            <a:r>
              <a:rPr lang="en-US" sz="1600" b="1" dirty="0">
                <a:solidFill>
                  <a:srgbClr val="0070C0"/>
                </a:solidFill>
              </a:rPr>
              <a:t>exponentially weighted moving average over the past ten days</a:t>
            </a:r>
            <a:r>
              <a:rPr lang="en-US" sz="1600" dirty="0"/>
              <a:t>.</a:t>
            </a:r>
          </a:p>
          <a:p>
            <a:pPr>
              <a:buFont typeface="+mj-lt"/>
              <a:buAutoNum type="arabicPeriod"/>
            </a:pPr>
            <a:r>
              <a:rPr lang="en-US" sz="1600" dirty="0" smtClean="0"/>
              <a:t>S&amp;P </a:t>
            </a:r>
            <a:r>
              <a:rPr lang="en-US" sz="1600" dirty="0"/>
              <a:t>500 returns are forecasted using a linear regression over the sentiment scores for the past two days, with </a:t>
            </a:r>
            <a:r>
              <a:rPr lang="en-US" sz="1600" dirty="0" smtClean="0"/>
              <a:t>betas evolved </a:t>
            </a:r>
            <a:r>
              <a:rPr lang="en-US" sz="1600" dirty="0"/>
              <a:t>via a </a:t>
            </a:r>
            <a:r>
              <a:rPr lang="en-US" sz="1600" dirty="0" err="1"/>
              <a:t>Kalman</a:t>
            </a:r>
            <a:r>
              <a:rPr lang="en-US" sz="1600" dirty="0"/>
              <a:t> filter.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51</a:t>
            </a:fld>
            <a:endParaRPr lang="en-US" sz="1400" dirty="0">
              <a:latin typeface="Arial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4184246"/>
            <a:ext cx="7200800" cy="2197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849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Case Studies: Twitter </a:t>
            </a:r>
            <a:r>
              <a:rPr lang="en-US" dirty="0"/>
              <a:t>Sentiment </a:t>
            </a:r>
            <a:r>
              <a:rPr lang="en-US" dirty="0" smtClean="0"/>
              <a:t>S&amp;P </a:t>
            </a:r>
            <a:r>
              <a:rPr lang="en-US" dirty="0"/>
              <a:t>500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381642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dirty="0" smtClean="0"/>
              <a:t>IR = Information Ratio; Max DD% = Max Draw Down%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52</a:t>
            </a:fld>
            <a:endParaRPr lang="en-US" sz="1400" dirty="0">
              <a:latin typeface="Arial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01" y="2060848"/>
            <a:ext cx="8104931" cy="3288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27584" y="5663603"/>
            <a:ext cx="704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00B050"/>
                </a:solidFill>
              </a:rPr>
              <a:t>Period is from 2013 to 2017 and why Long Signal is more profitable</a:t>
            </a:r>
            <a:endParaRPr lang="en-US" sz="1800" dirty="0">
              <a:solidFill>
                <a:srgbClr val="00B050"/>
              </a:solidFill>
            </a:endParaRPr>
          </a:p>
        </p:txBody>
      </p:sp>
      <p:sp>
        <p:nvSpPr>
          <p:cNvPr id="8" name="Lightning Bolt 7"/>
          <p:cNvSpPr/>
          <p:nvPr/>
        </p:nvSpPr>
        <p:spPr bwMode="auto">
          <a:xfrm>
            <a:off x="323528" y="5517232"/>
            <a:ext cx="673224" cy="674724"/>
          </a:xfrm>
          <a:prstGeom prst="lightningBol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753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Case Studies: Sentiment </a:t>
            </a:r>
            <a:r>
              <a:rPr lang="en-US" dirty="0"/>
              <a:t>to trade </a:t>
            </a:r>
            <a:r>
              <a:rPr lang="en-US" dirty="0" smtClean="0"/>
              <a:t>Bonds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800" dirty="0" err="1">
                <a:hlinkClick r:id="rId3"/>
              </a:rPr>
              <a:t>RavenPack</a:t>
            </a:r>
            <a:r>
              <a:rPr lang="en-US" sz="1800" dirty="0">
                <a:hlinkClick r:id="rId3"/>
              </a:rPr>
              <a:t> </a:t>
            </a:r>
            <a:r>
              <a:rPr lang="en-US" sz="1800" dirty="0"/>
              <a:t>analyzes unstructured datasets to produce structured and granular indicators of relevance to </a:t>
            </a:r>
            <a:r>
              <a:rPr lang="en-US" sz="1800" dirty="0" smtClean="0"/>
              <a:t>investment professionals</a:t>
            </a:r>
            <a:r>
              <a:rPr lang="en-US" sz="1800" dirty="0"/>
              <a:t>. Unstructured data include premium </a:t>
            </a:r>
            <a:r>
              <a:rPr lang="en-US" sz="1800" dirty="0" smtClean="0"/>
              <a:t>newswires, </a:t>
            </a:r>
            <a:r>
              <a:rPr lang="en-US" sz="1800" dirty="0"/>
              <a:t>regulatory news providers, press releases and over </a:t>
            </a:r>
            <a:r>
              <a:rPr lang="en-US" sz="1800" dirty="0" smtClean="0"/>
              <a:t>19,000 web </a:t>
            </a:r>
            <a:r>
              <a:rPr lang="en-US" sz="1800" dirty="0"/>
              <a:t>publications. </a:t>
            </a: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The </a:t>
            </a:r>
            <a:r>
              <a:rPr lang="en-US" sz="1800" dirty="0"/>
              <a:t>usage of </a:t>
            </a:r>
            <a:r>
              <a:rPr lang="en-US" sz="1800" dirty="0" err="1"/>
              <a:t>RavenPack</a:t>
            </a:r>
            <a:r>
              <a:rPr lang="en-US" sz="1800" dirty="0"/>
              <a:t> </a:t>
            </a:r>
            <a:r>
              <a:rPr lang="en-US" sz="1800" b="1" dirty="0">
                <a:solidFill>
                  <a:srgbClr val="0070C0"/>
                </a:solidFill>
              </a:rPr>
              <a:t>news sentiment </a:t>
            </a:r>
            <a:r>
              <a:rPr lang="en-US" sz="1800" dirty="0"/>
              <a:t>data in trading currencies, </a:t>
            </a:r>
            <a:r>
              <a:rPr lang="en-US" sz="1800" dirty="0" smtClean="0"/>
              <a:t>sovereign bonds </a:t>
            </a:r>
            <a:r>
              <a:rPr lang="en-US" sz="1800" dirty="0"/>
              <a:t>and commodities</a:t>
            </a:r>
            <a:r>
              <a:rPr lang="en-US" sz="1800" dirty="0" smtClean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Calculated </a:t>
            </a:r>
            <a:r>
              <a:rPr lang="en-US" sz="1800" dirty="0"/>
              <a:t>daily sentiment scores for different assets of interest from </a:t>
            </a:r>
            <a:r>
              <a:rPr lang="en-US" sz="1800" dirty="0" err="1"/>
              <a:t>RavenPack’s</a:t>
            </a:r>
            <a:r>
              <a:rPr lang="en-US" sz="1800" dirty="0"/>
              <a:t> raw </a:t>
            </a:r>
            <a:r>
              <a:rPr lang="en-US" sz="1800" dirty="0" smtClean="0"/>
              <a:t>newsfeed</a:t>
            </a:r>
            <a:r>
              <a:rPr lang="en-US" sz="1800" dirty="0"/>
              <a:t> </a:t>
            </a:r>
            <a:r>
              <a:rPr lang="en-US" sz="1800" dirty="0" smtClean="0"/>
              <a:t>(&gt;</a:t>
            </a:r>
            <a:r>
              <a:rPr lang="en-US" sz="1800" dirty="0"/>
              <a:t>150GB of CSV files) </a:t>
            </a:r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Constructed simple </a:t>
            </a:r>
            <a:r>
              <a:rPr lang="en-US" sz="1800" b="1" dirty="0">
                <a:solidFill>
                  <a:srgbClr val="0070C0"/>
                </a:solidFill>
              </a:rPr>
              <a:t>long-short strategies</a:t>
            </a:r>
            <a:r>
              <a:rPr lang="en-US" sz="1800" dirty="0"/>
              <a:t>: going long assets with the top </a:t>
            </a:r>
            <a:r>
              <a:rPr lang="en-US" sz="1800" dirty="0" smtClean="0"/>
              <a:t>3 sentiment </a:t>
            </a:r>
            <a:r>
              <a:rPr lang="en-US" sz="1800" dirty="0"/>
              <a:t>scores, and shorting assets with the bottom 3 sentiment scores.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53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138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Case Studies: Sentiment </a:t>
            </a:r>
            <a:r>
              <a:rPr lang="en-US" dirty="0"/>
              <a:t>to trade </a:t>
            </a:r>
            <a:r>
              <a:rPr lang="en-US" dirty="0" smtClean="0"/>
              <a:t>Bonds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dirty="0"/>
              <a:t>Translating </a:t>
            </a:r>
            <a:r>
              <a:rPr lang="en-US" sz="1800" dirty="0" err="1"/>
              <a:t>RavenPack</a:t>
            </a:r>
            <a:r>
              <a:rPr lang="en-US" sz="1800" dirty="0"/>
              <a:t> News Feed into </a:t>
            </a:r>
            <a:r>
              <a:rPr lang="en-US" sz="1800" b="1" dirty="0">
                <a:solidFill>
                  <a:srgbClr val="0070C0"/>
                </a:solidFill>
              </a:rPr>
              <a:t>Daily Sentiment </a:t>
            </a:r>
            <a:r>
              <a:rPr lang="en-US" sz="1800" b="1" dirty="0" smtClean="0">
                <a:solidFill>
                  <a:srgbClr val="0070C0"/>
                </a:solidFill>
              </a:rPr>
              <a:t>Score </a:t>
            </a:r>
            <a:r>
              <a:rPr lang="en-US" sz="1800" dirty="0" smtClean="0"/>
              <a:t>(50 </a:t>
            </a:r>
            <a:r>
              <a:rPr lang="en-US" sz="1800" dirty="0"/>
              <a:t>data fields for each event. </a:t>
            </a:r>
            <a:r>
              <a:rPr lang="en-US" sz="1800" dirty="0" smtClean="0"/>
              <a:t>Analyzed </a:t>
            </a:r>
            <a:r>
              <a:rPr lang="en-US" sz="1800" dirty="0"/>
              <a:t>data since 2005 for each asset of interest.</a:t>
            </a:r>
          </a:p>
          <a:p>
            <a:pPr>
              <a:buFont typeface="+mj-lt"/>
              <a:buAutoNum type="arabicPeriod"/>
            </a:pPr>
            <a:endParaRPr lang="en-US" sz="1800" dirty="0" smtClean="0"/>
          </a:p>
          <a:p>
            <a:pPr>
              <a:buFont typeface="+mj-lt"/>
              <a:buAutoNum type="arabicPeriod"/>
            </a:pPr>
            <a:r>
              <a:rPr lang="en-US" sz="1800" dirty="0" smtClean="0"/>
              <a:t>Isolate </a:t>
            </a:r>
            <a:r>
              <a:rPr lang="en-US" sz="1800" dirty="0"/>
              <a:t>all unique events on a given day specific to a certain “</a:t>
            </a:r>
            <a:r>
              <a:rPr lang="en-US" sz="1800" b="1" dirty="0">
                <a:solidFill>
                  <a:srgbClr val="0070C0"/>
                </a:solidFill>
              </a:rPr>
              <a:t>ENTITY_NAME</a:t>
            </a:r>
            <a:r>
              <a:rPr lang="en-US" sz="1800" dirty="0"/>
              <a:t>”. Entity name was </a:t>
            </a:r>
            <a:r>
              <a:rPr lang="en-US" sz="1800" dirty="0" smtClean="0"/>
              <a:t>set equal </a:t>
            </a:r>
            <a:r>
              <a:rPr lang="en-US" sz="1800" dirty="0"/>
              <a:t>to the currency, commodity or country name. </a:t>
            </a:r>
            <a:r>
              <a:rPr lang="en-US" sz="1800" dirty="0" smtClean="0"/>
              <a:t>Set </a:t>
            </a:r>
            <a:r>
              <a:rPr lang="en-US" sz="1800" dirty="0"/>
              <a:t>a cutoff time of 4 PM EST to reflect NY market close.</a:t>
            </a:r>
          </a:p>
          <a:p>
            <a:pPr>
              <a:buFont typeface="+mj-lt"/>
              <a:buAutoNum type="arabicPeriod"/>
            </a:pPr>
            <a:r>
              <a:rPr lang="en-US" sz="1800" dirty="0" smtClean="0"/>
              <a:t>“</a:t>
            </a:r>
            <a:r>
              <a:rPr lang="en-US" sz="1800" b="1" dirty="0" smtClean="0">
                <a:solidFill>
                  <a:srgbClr val="0070C0"/>
                </a:solidFill>
              </a:rPr>
              <a:t>RELEVANCE</a:t>
            </a:r>
            <a:r>
              <a:rPr lang="en-US" sz="1800" dirty="0" smtClean="0"/>
              <a:t>”: which </a:t>
            </a:r>
            <a:r>
              <a:rPr lang="en-US" sz="1800" dirty="0"/>
              <a:t>is an integer score between 0 and 100. </a:t>
            </a:r>
            <a:r>
              <a:rPr lang="en-US" sz="1800" dirty="0" smtClean="0"/>
              <a:t>A higher </a:t>
            </a:r>
            <a:r>
              <a:rPr lang="en-US" sz="1800" dirty="0"/>
              <a:t>value indicates that the mention of the </a:t>
            </a:r>
            <a:r>
              <a:rPr lang="en-US" sz="1800" b="1" dirty="0">
                <a:solidFill>
                  <a:srgbClr val="0070C0"/>
                </a:solidFill>
              </a:rPr>
              <a:t>entity is more integral to the underlying news </a:t>
            </a:r>
            <a:r>
              <a:rPr lang="en-US" sz="1800" dirty="0"/>
              <a:t>story. </a:t>
            </a:r>
            <a:r>
              <a:rPr lang="en-US" sz="1800" dirty="0" smtClean="0"/>
              <a:t>Used RELEVANCE </a:t>
            </a:r>
            <a:r>
              <a:rPr lang="en-US" sz="1800" dirty="0"/>
              <a:t>as a </a:t>
            </a:r>
            <a:r>
              <a:rPr lang="en-US" sz="1800" b="1" dirty="0">
                <a:solidFill>
                  <a:srgbClr val="0070C0"/>
                </a:solidFill>
              </a:rPr>
              <a:t>cut-off filter</a:t>
            </a:r>
            <a:r>
              <a:rPr lang="en-US" sz="1800" dirty="0"/>
              <a:t>, ignoring stories with a value &lt; 75.</a:t>
            </a:r>
          </a:p>
          <a:p>
            <a:pPr>
              <a:buFont typeface="+mj-lt"/>
              <a:buAutoNum type="arabicPeriod"/>
            </a:pPr>
            <a:r>
              <a:rPr lang="en-US" sz="1800" dirty="0" smtClean="0"/>
              <a:t>“</a:t>
            </a:r>
            <a:r>
              <a:rPr lang="en-US" sz="1800" b="1" dirty="0">
                <a:solidFill>
                  <a:srgbClr val="0070C0"/>
                </a:solidFill>
              </a:rPr>
              <a:t>EVENT_SENTIMENT_SCORE</a:t>
            </a:r>
            <a:r>
              <a:rPr lang="en-US" sz="1800" dirty="0" smtClean="0"/>
              <a:t>”: a </a:t>
            </a:r>
            <a:r>
              <a:rPr lang="en-US" sz="1800" dirty="0"/>
              <a:t>granular </a:t>
            </a:r>
            <a:r>
              <a:rPr lang="en-US" sz="1800" dirty="0" smtClean="0"/>
              <a:t>score between </a:t>
            </a:r>
            <a:r>
              <a:rPr lang="en-US" sz="1800" dirty="0"/>
              <a:t>-1.00 and +1.00 that represents the news sentiment for a given entity. The average of ESS for all </a:t>
            </a:r>
            <a:r>
              <a:rPr lang="en-US" sz="1800" dirty="0" smtClean="0"/>
              <a:t>filtered events </a:t>
            </a:r>
            <a:r>
              <a:rPr lang="en-US" sz="1800" dirty="0"/>
              <a:t>was designated as the sentiment value for the day. </a:t>
            </a:r>
            <a:r>
              <a:rPr lang="en-US" sz="1800" dirty="0" smtClean="0"/>
              <a:t>Forward-filled </a:t>
            </a:r>
            <a:r>
              <a:rPr lang="en-US" sz="1800" dirty="0"/>
              <a:t>the sentiment for days on which </a:t>
            </a:r>
            <a:r>
              <a:rPr lang="en-US" sz="1800" dirty="0" smtClean="0"/>
              <a:t>no news </a:t>
            </a:r>
            <a:r>
              <a:rPr lang="en-US" sz="1800" dirty="0"/>
              <a:t>was received by the analytics engine.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54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92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Case Studies: Sentiment </a:t>
            </a:r>
            <a:r>
              <a:rPr lang="en-US" dirty="0"/>
              <a:t>to trade </a:t>
            </a:r>
            <a:r>
              <a:rPr lang="en-US" dirty="0" smtClean="0"/>
              <a:t>Bonds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600" b="1" dirty="0" smtClean="0"/>
              <a:t>Sovereign </a:t>
            </a:r>
            <a:r>
              <a:rPr lang="en-US" sz="1600" b="1" dirty="0"/>
              <a:t>Bonds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A daily </a:t>
            </a:r>
            <a:r>
              <a:rPr lang="en-US" sz="1600" b="1" dirty="0">
                <a:solidFill>
                  <a:srgbClr val="0070C0"/>
                </a:solidFill>
              </a:rPr>
              <a:t>long-short strategy </a:t>
            </a:r>
            <a:r>
              <a:rPr lang="en-US" sz="1600" dirty="0"/>
              <a:t>is constructed from currency-hedged returns of </a:t>
            </a:r>
            <a:r>
              <a:rPr lang="en-US" sz="1600" b="1" dirty="0">
                <a:solidFill>
                  <a:srgbClr val="0070C0"/>
                </a:solidFill>
              </a:rPr>
              <a:t>sovereign bonds</a:t>
            </a:r>
            <a:r>
              <a:rPr lang="en-US" sz="1600" dirty="0"/>
              <a:t> from Australia, </a:t>
            </a:r>
            <a:r>
              <a:rPr lang="en-US" sz="1600" dirty="0" smtClean="0"/>
              <a:t>Canada, Denmark</a:t>
            </a:r>
            <a:r>
              <a:rPr lang="en-US" sz="1600" dirty="0"/>
              <a:t>, Germany, United Kingdom, Japan, Sweden, New Zealand and the United States. 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err="1" smtClean="0"/>
              <a:t>RavenPack</a:t>
            </a:r>
            <a:r>
              <a:rPr lang="en-US" sz="1600" dirty="0" smtClean="0"/>
              <a:t> </a:t>
            </a:r>
            <a:r>
              <a:rPr lang="en-US" sz="1600" dirty="0"/>
              <a:t>does not issue </a:t>
            </a:r>
            <a:r>
              <a:rPr lang="en-US" sz="1600" dirty="0" smtClean="0"/>
              <a:t>a ‘bond </a:t>
            </a:r>
            <a:r>
              <a:rPr lang="en-US" sz="1600" dirty="0"/>
              <a:t>sentiment’ indicator; so </a:t>
            </a:r>
            <a:r>
              <a:rPr lang="en-US" sz="1600" dirty="0" smtClean="0"/>
              <a:t>used </a:t>
            </a:r>
            <a:r>
              <a:rPr lang="en-US" sz="1600" dirty="0"/>
              <a:t>economic sentiment as a </a:t>
            </a:r>
            <a:r>
              <a:rPr lang="en-US" sz="1600" b="1" dirty="0">
                <a:solidFill>
                  <a:srgbClr val="0070C0"/>
                </a:solidFill>
              </a:rPr>
              <a:t>contrarian indicator</a:t>
            </a:r>
            <a:r>
              <a:rPr lang="en-US" sz="1600" dirty="0"/>
              <a:t>; we go long the 3 bonds with the </a:t>
            </a:r>
            <a:r>
              <a:rPr lang="en-US" sz="1600" dirty="0" smtClean="0"/>
              <a:t>most negative </a:t>
            </a:r>
            <a:r>
              <a:rPr lang="en-US" sz="1600" dirty="0"/>
              <a:t>economic sentiment and short the 3 with the most positive sentiment.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55</a:t>
            </a:fld>
            <a:endParaRPr lang="en-US" sz="1400" dirty="0">
              <a:latin typeface="Arial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09" y="3861048"/>
            <a:ext cx="6897613" cy="2455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010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Case Studies: Sentiment </a:t>
            </a:r>
            <a:r>
              <a:rPr lang="en-US" dirty="0"/>
              <a:t>to trade </a:t>
            </a:r>
            <a:r>
              <a:rPr lang="en-US" dirty="0" smtClean="0"/>
              <a:t>Bonds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Using average sentiment value as signal, we obtained positive annualized returns and </a:t>
            </a:r>
            <a:r>
              <a:rPr lang="en-US" sz="1800" b="1" dirty="0">
                <a:solidFill>
                  <a:srgbClr val="0070C0"/>
                </a:solidFill>
              </a:rPr>
              <a:t>Sharpe Ratios in a 0 to 0.5 range</a:t>
            </a:r>
            <a:r>
              <a:rPr lang="en-US" sz="1800" b="1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For instance the top 3 / bottom 3 portfolios where we take 1-month average of sentiment as a signal, yields a Sharpe ratio </a:t>
            </a:r>
            <a:r>
              <a:rPr lang="en-US" sz="1800" dirty="0" smtClean="0"/>
              <a:t>of 0.45</a:t>
            </a:r>
            <a:r>
              <a:rPr lang="en-US" sz="1800" dirty="0"/>
              <a:t>. Results are somewhat sensitive to the </a:t>
            </a:r>
            <a:r>
              <a:rPr lang="en-US" sz="1800" b="1" dirty="0">
                <a:solidFill>
                  <a:srgbClr val="0070C0"/>
                </a:solidFill>
              </a:rPr>
              <a:t>lookback window </a:t>
            </a:r>
            <a:r>
              <a:rPr lang="en-US" sz="1800" dirty="0"/>
              <a:t>for signal averaging as shown in the figure below.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56</a:t>
            </a:fld>
            <a:endParaRPr lang="en-US" sz="1400" dirty="0">
              <a:latin typeface="Arial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573016"/>
            <a:ext cx="7488832" cy="2797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830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Case Studies: Sentiment </a:t>
            </a:r>
            <a:r>
              <a:rPr lang="en-US" dirty="0"/>
              <a:t>to trade </a:t>
            </a:r>
            <a:r>
              <a:rPr lang="en-US" dirty="0" smtClean="0"/>
              <a:t>Bonds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70C0"/>
                </a:solidFill>
              </a:rPr>
              <a:t>Correlation</a:t>
            </a:r>
            <a:r>
              <a:rPr lang="en-US" sz="1800" dirty="0"/>
              <a:t> of this bond sentiment strategy with traditional bond risk factors: </a:t>
            </a:r>
            <a:r>
              <a:rPr lang="en-US" sz="1800" b="1" dirty="0">
                <a:solidFill>
                  <a:srgbClr val="0070C0"/>
                </a:solidFill>
              </a:rPr>
              <a:t>Value, Momentum, Carry, and Volatility</a:t>
            </a:r>
            <a:r>
              <a:rPr lang="en-US" sz="1800" dirty="0"/>
              <a:t>, </a:t>
            </a:r>
            <a:r>
              <a:rPr lang="en-US" sz="1800" dirty="0" smtClean="0"/>
              <a:t>was nearly </a:t>
            </a:r>
            <a:r>
              <a:rPr lang="en-US" sz="1800" dirty="0"/>
              <a:t>zero (less than 4%) over the past 10 years. Despite relatively low Sharpe ratios, the sentiment signal may be useful </a:t>
            </a:r>
            <a:r>
              <a:rPr lang="en-US" sz="1800" dirty="0" smtClean="0"/>
              <a:t>in a </a:t>
            </a:r>
            <a:r>
              <a:rPr lang="en-US" sz="1800" dirty="0"/>
              <a:t>portfolio context (i.e. when combined with other signals).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57</a:t>
            </a:fld>
            <a:endParaRPr lang="en-US" sz="1400" dirty="0">
              <a:latin typeface="Arial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3429000"/>
            <a:ext cx="6353175" cy="168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482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Case Studies: Sentiment </a:t>
            </a:r>
            <a:r>
              <a:rPr lang="en-US" dirty="0"/>
              <a:t>to trade </a:t>
            </a:r>
            <a:r>
              <a:rPr lang="en-US" dirty="0" smtClean="0"/>
              <a:t>Indexes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b="1" dirty="0"/>
              <a:t>Equity </a:t>
            </a:r>
            <a:r>
              <a:rPr lang="en-US" sz="1800" b="1" dirty="0" smtClean="0"/>
              <a:t>Indices: </a:t>
            </a:r>
            <a:r>
              <a:rPr lang="en-US" sz="1800" dirty="0" smtClean="0"/>
              <a:t>A </a:t>
            </a:r>
            <a:r>
              <a:rPr lang="en-US" sz="1800" dirty="0"/>
              <a:t>daily </a:t>
            </a:r>
            <a:r>
              <a:rPr lang="en-US" sz="1800" b="1" dirty="0">
                <a:solidFill>
                  <a:srgbClr val="0070C0"/>
                </a:solidFill>
              </a:rPr>
              <a:t>long-short strategy </a:t>
            </a:r>
            <a:r>
              <a:rPr lang="en-US" sz="1800" dirty="0"/>
              <a:t>is constructed </a:t>
            </a:r>
            <a:r>
              <a:rPr lang="en-US" sz="1800" b="1" dirty="0">
                <a:solidFill>
                  <a:srgbClr val="0070C0"/>
                </a:solidFill>
              </a:rPr>
              <a:t>from benchmark equity indices</a:t>
            </a:r>
            <a:r>
              <a:rPr lang="en-US" sz="1800" dirty="0"/>
              <a:t> of Australia, Canada, Denmark, Germany, </a:t>
            </a:r>
            <a:r>
              <a:rPr lang="en-US" sz="1800" dirty="0" smtClean="0"/>
              <a:t>United Kingdom</a:t>
            </a:r>
            <a:r>
              <a:rPr lang="en-US" sz="1800" dirty="0"/>
              <a:t>, Japan, Sweden, New Zealand and United States. 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dirty="0" smtClean="0"/>
              <a:t>Using </a:t>
            </a:r>
            <a:r>
              <a:rPr lang="en-US" sz="1800" dirty="0" err="1"/>
              <a:t>RavenPack’s</a:t>
            </a:r>
            <a:r>
              <a:rPr lang="en-US" sz="1800" dirty="0"/>
              <a:t> </a:t>
            </a:r>
            <a:r>
              <a:rPr lang="en-US" sz="1800" b="1" dirty="0" smtClean="0">
                <a:solidFill>
                  <a:srgbClr val="0070C0"/>
                </a:solidFill>
              </a:rPr>
              <a:t>economic sentiment</a:t>
            </a:r>
            <a:r>
              <a:rPr lang="en-US" sz="1800" dirty="0" smtClean="0"/>
              <a:t> </a:t>
            </a:r>
            <a:r>
              <a:rPr lang="en-US" sz="1800" dirty="0"/>
              <a:t>signal as </a:t>
            </a:r>
            <a:r>
              <a:rPr lang="en-US" sz="1800" dirty="0" smtClean="0"/>
              <a:t>a </a:t>
            </a:r>
            <a:r>
              <a:rPr lang="en-US" sz="1800" b="1" dirty="0" smtClean="0">
                <a:solidFill>
                  <a:srgbClr val="0070C0"/>
                </a:solidFill>
              </a:rPr>
              <a:t>confirming </a:t>
            </a:r>
            <a:r>
              <a:rPr lang="en-US" sz="1800" b="1" dirty="0">
                <a:solidFill>
                  <a:srgbClr val="0070C0"/>
                </a:solidFill>
              </a:rPr>
              <a:t>indicator </a:t>
            </a:r>
            <a:r>
              <a:rPr lang="en-US" sz="1800" dirty="0"/>
              <a:t>to go long/short equity indices. We obtain the following results: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58</a:t>
            </a:fld>
            <a:endParaRPr lang="en-US" sz="1400" dirty="0">
              <a:latin typeface="Arial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714784"/>
            <a:ext cx="7416824" cy="2553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8486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293224" cy="1000125"/>
          </a:xfrm>
        </p:spPr>
        <p:txBody>
          <a:bodyPr/>
          <a:lstStyle/>
          <a:p>
            <a:r>
              <a:rPr lang="en-US" dirty="0" smtClean="0"/>
              <a:t>Case Studies: Sentiment </a:t>
            </a:r>
            <a:r>
              <a:rPr lang="en-US" dirty="0"/>
              <a:t>to </a:t>
            </a:r>
            <a:r>
              <a:rPr lang="en-US" dirty="0" smtClean="0"/>
              <a:t>trade Currencies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600" b="1" dirty="0"/>
              <a:t>Developed-Market </a:t>
            </a:r>
            <a:r>
              <a:rPr lang="en-US" sz="1600" b="1" dirty="0" smtClean="0"/>
              <a:t>Currencies: </a:t>
            </a:r>
            <a:r>
              <a:rPr lang="en-US" sz="1600" dirty="0" smtClean="0"/>
              <a:t>A </a:t>
            </a:r>
            <a:r>
              <a:rPr lang="en-US" sz="1600" dirty="0"/>
              <a:t>daily </a:t>
            </a:r>
            <a:r>
              <a:rPr lang="en-US" sz="1600" b="1" dirty="0">
                <a:solidFill>
                  <a:srgbClr val="0070C0"/>
                </a:solidFill>
              </a:rPr>
              <a:t>long-short strategy </a:t>
            </a:r>
            <a:r>
              <a:rPr lang="en-US" sz="1600" dirty="0" smtClean="0"/>
              <a:t>for currencies</a:t>
            </a:r>
            <a:r>
              <a:rPr lang="en-US" sz="1600" dirty="0"/>
              <a:t>: Australian Dollar, Canadian Dollar, Swiss </a:t>
            </a:r>
            <a:r>
              <a:rPr lang="en-US" sz="1600" dirty="0" smtClean="0"/>
              <a:t>Franc, Danish </a:t>
            </a:r>
            <a:r>
              <a:rPr lang="en-US" sz="1600" dirty="0"/>
              <a:t>Krone, Euro, British Pound, Japanese Yen, Norwegian Krone, New Zealand Dollar and Swedish Krona </a:t>
            </a:r>
            <a:endParaRPr lang="en-US" sz="1600" dirty="0" smtClean="0"/>
          </a:p>
          <a:p>
            <a:endParaRPr lang="en-US" sz="1600" dirty="0"/>
          </a:p>
          <a:p>
            <a:r>
              <a:rPr lang="en-US" sz="1600" dirty="0" smtClean="0"/>
              <a:t>	Used </a:t>
            </a:r>
            <a:r>
              <a:rPr lang="en-US" sz="1600" dirty="0"/>
              <a:t>a </a:t>
            </a:r>
            <a:r>
              <a:rPr lang="en-US" sz="1600" b="1" dirty="0">
                <a:solidFill>
                  <a:srgbClr val="0070C0"/>
                </a:solidFill>
              </a:rPr>
              <a:t>currency-specific sentiment </a:t>
            </a:r>
            <a:r>
              <a:rPr lang="en-US" sz="1600" dirty="0" smtClean="0"/>
              <a:t>indicator. The </a:t>
            </a:r>
            <a:r>
              <a:rPr lang="en-US" sz="1600" dirty="0"/>
              <a:t>strategy held long the 3 currencies with the most </a:t>
            </a:r>
            <a:r>
              <a:rPr lang="en-US" sz="1600" dirty="0" smtClean="0"/>
              <a:t>negative sentiment </a:t>
            </a:r>
            <a:r>
              <a:rPr lang="en-US" sz="1600" dirty="0"/>
              <a:t>and held short the 3 currencies with the most positive </a:t>
            </a:r>
            <a:r>
              <a:rPr lang="en-US" sz="1600" dirty="0" smtClean="0"/>
              <a:t>sentiment. Interestingly </a:t>
            </a:r>
            <a:r>
              <a:rPr lang="en-US" sz="1600" dirty="0"/>
              <a:t>using average sentiment value as a </a:t>
            </a:r>
            <a:r>
              <a:rPr lang="en-US" sz="1600" b="1" dirty="0">
                <a:solidFill>
                  <a:srgbClr val="0070C0"/>
                </a:solidFill>
              </a:rPr>
              <a:t>contrarian signal </a:t>
            </a:r>
            <a:r>
              <a:rPr lang="en-US" sz="1600" dirty="0"/>
              <a:t>and it resulted in moderately positive results (</a:t>
            </a:r>
            <a:r>
              <a:rPr lang="en-US" sz="1600" dirty="0" smtClean="0"/>
              <a:t>Sharpe ratios </a:t>
            </a:r>
            <a:r>
              <a:rPr lang="en-US" sz="1600" dirty="0"/>
              <a:t>in a 0 to 0.4 range).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59</a:t>
            </a:fld>
            <a:endParaRPr lang="en-US" sz="1400" dirty="0">
              <a:latin typeface="Arial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033800"/>
            <a:ext cx="6984776" cy="2287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1734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Sentiment Theories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4824536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2400" dirty="0" smtClean="0"/>
              <a:t>Sentiment </a:t>
            </a:r>
            <a:r>
              <a:rPr lang="en-US" sz="2400" dirty="0"/>
              <a:t>Analysis Mining Opinions, Sentiments, and </a:t>
            </a:r>
            <a:r>
              <a:rPr lang="en-US" sz="2400" dirty="0" smtClean="0"/>
              <a:t>Emotions </a:t>
            </a:r>
          </a:p>
          <a:p>
            <a:endParaRPr lang="en-US" sz="2700" dirty="0"/>
          </a:p>
          <a:p>
            <a:r>
              <a:rPr lang="en-US" sz="2400" dirty="0" smtClean="0"/>
              <a:t>~ Bing Liu</a:t>
            </a: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6</a:t>
            </a:fld>
            <a:endParaRPr lang="en-US" sz="1400" dirty="0">
              <a:latin typeface="Arial" charset="0"/>
            </a:endParaRPr>
          </a:p>
        </p:txBody>
      </p:sp>
      <p:pic>
        <p:nvPicPr>
          <p:cNvPr id="1026" name="Picture 2" descr="Sentiment Analysis Mining Opinions, Sentiments, and Emotions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196752"/>
            <a:ext cx="3143250" cy="475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7230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Case Studies: Smart Beta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86409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/>
            <a:r>
              <a:rPr lang="en-US" sz="1800" dirty="0" smtClean="0"/>
              <a:t>Using </a:t>
            </a:r>
            <a:r>
              <a:rPr lang="en-US" sz="1800" dirty="0"/>
              <a:t>the social media sentiment levels of individuals ETF constituents </a:t>
            </a:r>
            <a:r>
              <a:rPr lang="en-US" sz="1800" dirty="0" smtClean="0"/>
              <a:t>to </a:t>
            </a:r>
            <a:r>
              <a:rPr lang="en-US" sz="1800" b="1" dirty="0" smtClean="0">
                <a:solidFill>
                  <a:srgbClr val="0070C0"/>
                </a:solidFill>
              </a:rPr>
              <a:t>rebalance </a:t>
            </a:r>
            <a:r>
              <a:rPr lang="en-US" sz="1800" b="1" dirty="0">
                <a:solidFill>
                  <a:srgbClr val="0070C0"/>
                </a:solidFill>
              </a:rPr>
              <a:t>the weights of the constituents</a:t>
            </a:r>
            <a:r>
              <a:rPr lang="en-US" sz="1800" dirty="0"/>
              <a:t> in the ETF while keeping the Assets under Management constant</a:t>
            </a:r>
            <a:endParaRPr lang="en-US" sz="1800" b="1" dirty="0" smtClean="0"/>
          </a:p>
          <a:p>
            <a:endParaRPr lang="en-US" sz="1800" b="1" dirty="0"/>
          </a:p>
          <a:p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60</a:t>
            </a:fld>
            <a:endParaRPr lang="en-US" sz="1400" dirty="0">
              <a:latin typeface="Arial" charset="0"/>
            </a:endParaRPr>
          </a:p>
        </p:txBody>
      </p:sp>
      <p:pic>
        <p:nvPicPr>
          <p:cNvPr id="3074" name="Picture 2" descr="https://socialmarketanalytics.files.wordpress.com/2015/10/chart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48"/>
          <a:stretch/>
        </p:blipFill>
        <p:spPr bwMode="auto">
          <a:xfrm>
            <a:off x="1360933" y="2636912"/>
            <a:ext cx="5978203" cy="3387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27584" y="6026826"/>
            <a:ext cx="7007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4"/>
              </a:rPr>
              <a:t>https://socialmarketanalytics.wordpress.com/2015/10/27/social-media-and-smart-beta</a:t>
            </a:r>
            <a:r>
              <a:rPr lang="en-US" sz="1400" dirty="0" smtClean="0">
                <a:hlinkClick r:id="rId4"/>
              </a:rPr>
              <a:t>/</a:t>
            </a:r>
            <a:endParaRPr lang="en-US" sz="1400" dirty="0" smtClean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2008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pPr marL="457200" indent="-457200"/>
            <a:r>
              <a:rPr lang="en-US" dirty="0"/>
              <a:t>Discussion: </a:t>
            </a:r>
            <a:r>
              <a:rPr lang="en-US" dirty="0" smtClean="0"/>
              <a:t>Sentiment on investment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352928" cy="446449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0">
              <a:buFont typeface="Arial" panose="020B0604020202020204" pitchFamily="34" charset="0"/>
              <a:buChar char="•"/>
            </a:pPr>
            <a:r>
              <a:rPr lang="en-US" sz="1800" dirty="0"/>
              <a:t>Sentiment add more </a:t>
            </a:r>
            <a:r>
              <a:rPr lang="en-US" sz="1800" b="1" dirty="0">
                <a:solidFill>
                  <a:srgbClr val="0070C0"/>
                </a:solidFill>
              </a:rPr>
              <a:t>info or </a:t>
            </a:r>
            <a:r>
              <a:rPr lang="en-US" sz="1800" b="1" dirty="0" smtClean="0">
                <a:solidFill>
                  <a:srgbClr val="0070C0"/>
                </a:solidFill>
              </a:rPr>
              <a:t>noise</a:t>
            </a:r>
            <a:r>
              <a:rPr lang="en-US" sz="1800" dirty="0" smtClean="0"/>
              <a:t> </a:t>
            </a:r>
            <a:r>
              <a:rPr lang="en-US" sz="1800" dirty="0"/>
              <a:t>for investment and trading</a:t>
            </a:r>
          </a:p>
          <a:p>
            <a:pPr lvl="1"/>
            <a:r>
              <a:rPr lang="en-US" sz="1600" b="1" dirty="0" smtClean="0"/>
              <a:t>Data source: </a:t>
            </a:r>
            <a:r>
              <a:rPr lang="en-US" sz="1600" dirty="0" smtClean="0"/>
              <a:t>news</a:t>
            </a:r>
            <a:r>
              <a:rPr lang="en-US" sz="1600" dirty="0"/>
              <a:t>, social </a:t>
            </a:r>
            <a:r>
              <a:rPr lang="en-US" sz="1600" dirty="0" smtClean="0"/>
              <a:t>media, coverage</a:t>
            </a:r>
            <a:r>
              <a:rPr lang="en-US" sz="1600" dirty="0"/>
              <a:t> </a:t>
            </a:r>
            <a:r>
              <a:rPr lang="en-US" sz="1600" dirty="0" smtClean="0"/>
              <a:t>(biased</a:t>
            </a:r>
            <a:r>
              <a:rPr lang="en-US" sz="1600" dirty="0"/>
              <a:t>?), What is the right data source for Sentiment Analysis in HK (WhatsApp message)?</a:t>
            </a:r>
          </a:p>
          <a:p>
            <a:pPr lvl="1"/>
            <a:r>
              <a:rPr lang="en-US" sz="1600" b="1" dirty="0" smtClean="0"/>
              <a:t>Methodologies</a:t>
            </a:r>
            <a:r>
              <a:rPr lang="en-US" sz="1600" dirty="0"/>
              <a:t>: how it calculate the score</a:t>
            </a:r>
          </a:p>
          <a:p>
            <a:pPr lvl="1"/>
            <a:r>
              <a:rPr lang="en-US" sz="1600" b="1" dirty="0"/>
              <a:t>Timeframe</a:t>
            </a:r>
            <a:r>
              <a:rPr lang="en-US" sz="1600" dirty="0"/>
              <a:t>: sentiments has future (time lag) predicting power and for how long (duration)? </a:t>
            </a:r>
            <a:r>
              <a:rPr lang="en-US" sz="1600" dirty="0" smtClean="0"/>
              <a:t>(is market </a:t>
            </a:r>
            <a:r>
              <a:rPr lang="en-US" sz="1600" dirty="0"/>
              <a:t>data </a:t>
            </a:r>
            <a:r>
              <a:rPr lang="en-US" sz="1600" dirty="0" smtClean="0"/>
              <a:t>after </a:t>
            </a:r>
            <a:r>
              <a:rPr lang="en-US" sz="1600" dirty="0"/>
              <a:t>the </a:t>
            </a:r>
            <a:r>
              <a:rPr lang="en-US" sz="1600" dirty="0" smtClean="0"/>
              <a:t>fact and less predictive?)</a:t>
            </a:r>
            <a:endParaRPr lang="en-US" sz="1600" dirty="0"/>
          </a:p>
          <a:p>
            <a:pPr lvl="1"/>
            <a:r>
              <a:rPr lang="en-US" sz="1600" b="1" dirty="0" smtClean="0"/>
              <a:t>Combination</a:t>
            </a:r>
            <a:r>
              <a:rPr lang="en-US" sz="1600" dirty="0" smtClean="0"/>
              <a:t>: Is </a:t>
            </a:r>
            <a:r>
              <a:rPr lang="en-US" sz="1600" dirty="0"/>
              <a:t>it useful to combine with the traditional data (tech </a:t>
            </a:r>
            <a:r>
              <a:rPr lang="en-US" sz="1600" dirty="0" smtClean="0"/>
              <a:t>indicators/ </a:t>
            </a:r>
            <a:r>
              <a:rPr lang="en-US" sz="1600" dirty="0"/>
              <a:t>company reports)</a:t>
            </a:r>
          </a:p>
          <a:p>
            <a:r>
              <a:rPr lang="en-US" sz="1800" dirty="0"/>
              <a:t> 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1800" dirty="0" err="1"/>
              <a:t>Datatact</a:t>
            </a:r>
            <a:r>
              <a:rPr lang="en-US" sz="1800" dirty="0"/>
              <a:t> </a:t>
            </a:r>
            <a:r>
              <a:rPr lang="en-US" sz="1800" dirty="0" smtClean="0"/>
              <a:t>keywords social index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Each </a:t>
            </a:r>
            <a:r>
              <a:rPr lang="en-US" sz="1600" dirty="0" smtClean="0"/>
              <a:t>item </a:t>
            </a:r>
            <a:r>
              <a:rPr lang="en-US" sz="1600" dirty="0"/>
              <a:t>has a set of top related keywords (</a:t>
            </a:r>
            <a:r>
              <a:rPr lang="en-US" sz="1600" b="1" dirty="0" smtClean="0">
                <a:solidFill>
                  <a:srgbClr val="0070C0"/>
                </a:solidFill>
              </a:rPr>
              <a:t>beta coefficient</a:t>
            </a:r>
            <a:r>
              <a:rPr lang="en-US" sz="1600" dirty="0" smtClean="0"/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 smtClean="0"/>
              <a:t>Can we apply word2vec?</a:t>
            </a:r>
            <a:endParaRPr lang="en-US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70C0"/>
                </a:solidFill>
              </a:rPr>
              <a:t>Duration and time-lag </a:t>
            </a:r>
            <a:r>
              <a:rPr lang="en-US" sz="1600" dirty="0"/>
              <a:t>of the </a:t>
            </a:r>
            <a:r>
              <a:rPr lang="en-US" sz="1600" dirty="0" smtClean="0"/>
              <a:t>words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Any sentiment based applications?</a:t>
            </a:r>
            <a:endParaRPr lang="en-US" sz="1800" dirty="0"/>
          </a:p>
          <a:p>
            <a:pPr lvl="0">
              <a:buFont typeface="Arial" panose="020B0604020202020204" pitchFamily="34" charset="0"/>
              <a:buChar char="•"/>
            </a:pPr>
            <a:endParaRPr lang="en-US" sz="18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61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00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Detecting Fake or Deceptive Opinions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b="1" u="sng" dirty="0"/>
              <a:t>Professional reviewers </a:t>
            </a:r>
            <a:r>
              <a:rPr lang="en-US" sz="1800" dirty="0"/>
              <a:t>are often easier to </a:t>
            </a:r>
            <a:r>
              <a:rPr lang="en-US" sz="1800" dirty="0" smtClean="0"/>
              <a:t>catch because </a:t>
            </a:r>
            <a:r>
              <a:rPr lang="en-US" sz="1800" dirty="0"/>
              <a:t>they write a large number of </a:t>
            </a:r>
            <a:r>
              <a:rPr lang="en-US" sz="1800" dirty="0" smtClean="0"/>
              <a:t>fake reviews</a:t>
            </a:r>
            <a:r>
              <a:rPr lang="en-US" sz="1800" dirty="0"/>
              <a:t>, which can leave </a:t>
            </a:r>
            <a:r>
              <a:rPr lang="en-US" sz="1800" b="1" dirty="0">
                <a:solidFill>
                  <a:srgbClr val="0070C0"/>
                </a:solidFill>
              </a:rPr>
              <a:t>linguistic and behavioral patterns</a:t>
            </a:r>
            <a:r>
              <a:rPr lang="en-US" sz="1800" dirty="0"/>
              <a:t> easily </a:t>
            </a:r>
            <a:r>
              <a:rPr lang="en-US" sz="1800" dirty="0" smtClean="0"/>
              <a:t>discoverable by </a:t>
            </a:r>
            <a:r>
              <a:rPr lang="en-US" sz="1800" dirty="0"/>
              <a:t>data mining algorithms. However, the issue is that by the time they are </a:t>
            </a:r>
            <a:r>
              <a:rPr lang="en-US" sz="1800" dirty="0" smtClean="0"/>
              <a:t>caught, the </a:t>
            </a:r>
            <a:r>
              <a:rPr lang="en-US" sz="1800" b="1" dirty="0">
                <a:solidFill>
                  <a:srgbClr val="0070C0"/>
                </a:solidFill>
              </a:rPr>
              <a:t>damage might have already been done</a:t>
            </a:r>
            <a:r>
              <a:rPr lang="en-US" sz="1800" dirty="0"/>
              <a:t> because it takes some time </a:t>
            </a:r>
            <a:r>
              <a:rPr lang="en-US" sz="1800" dirty="0" smtClean="0"/>
              <a:t>and possibly </a:t>
            </a:r>
            <a:r>
              <a:rPr lang="en-US" sz="1800" dirty="0"/>
              <a:t>many fake reviews for the system to detect abnormal writing </a:t>
            </a:r>
            <a:r>
              <a:rPr lang="en-US" sz="1800" dirty="0" smtClean="0"/>
              <a:t>styles and </a:t>
            </a:r>
            <a:r>
              <a:rPr lang="en-US" sz="1800" dirty="0"/>
              <a:t>behavioral patterns</a:t>
            </a:r>
            <a:r>
              <a:rPr lang="en-US" sz="1800" dirty="0" smtClean="0"/>
              <a:t>.</a:t>
            </a:r>
          </a:p>
          <a:p>
            <a:endParaRPr lang="en-US" sz="1800" dirty="0" smtClean="0"/>
          </a:p>
          <a:p>
            <a:r>
              <a:rPr lang="en-US" sz="1800" b="1" dirty="0" smtClean="0">
                <a:solidFill>
                  <a:srgbClr val="00B050"/>
                </a:solidFill>
              </a:rPr>
              <a:t>Example</a:t>
            </a:r>
            <a:r>
              <a:rPr lang="en-US" sz="1800" dirty="0" smtClean="0"/>
              <a:t>: </a:t>
            </a:r>
            <a:r>
              <a:rPr lang="en-US" sz="1800" dirty="0"/>
              <a:t>someone frequently checked a restaurant review page without writing anything. </a:t>
            </a:r>
            <a:r>
              <a:rPr lang="en-US" sz="1800" dirty="0" smtClean="0"/>
              <a:t>When the person saw </a:t>
            </a:r>
            <a:r>
              <a:rPr lang="en-US" sz="1800" dirty="0"/>
              <a:t>a negative review appeared on the page, he quickly wrote a strong </a:t>
            </a:r>
            <a:r>
              <a:rPr lang="en-US" sz="1800" dirty="0" smtClean="0"/>
              <a:t>positive review</a:t>
            </a:r>
            <a:r>
              <a:rPr lang="en-US" sz="1800" dirty="0"/>
              <a:t>. Clearly this positive review is suspicious because the person could be </a:t>
            </a:r>
            <a:r>
              <a:rPr lang="en-US" sz="1800" dirty="0" smtClean="0"/>
              <a:t>the restaurant </a:t>
            </a:r>
            <a:r>
              <a:rPr lang="en-US" sz="1800" dirty="0"/>
              <a:t>owner </a:t>
            </a:r>
            <a:r>
              <a:rPr lang="en-US" sz="1800" dirty="0" smtClean="0"/>
              <a:t>to </a:t>
            </a:r>
            <a:r>
              <a:rPr lang="en-US" sz="1800" dirty="0"/>
              <a:t>mitigate the impact of the negative review.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62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540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Detecting Fake or Deceptive Opinions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dirty="0"/>
              <a:t> </a:t>
            </a:r>
            <a:r>
              <a:rPr lang="en-US" sz="1800" b="1" u="sng" dirty="0"/>
              <a:t>Group </a:t>
            </a:r>
            <a:r>
              <a:rPr lang="en-US" sz="1800" b="1" u="sng" dirty="0" smtClean="0"/>
              <a:t>spamming </a:t>
            </a:r>
            <a:r>
              <a:rPr lang="en-US" sz="1800" dirty="0" smtClean="0"/>
              <a:t>- works </a:t>
            </a:r>
            <a:r>
              <a:rPr lang="en-US" sz="1800" dirty="0"/>
              <a:t>in </a:t>
            </a:r>
            <a:r>
              <a:rPr lang="en-US" sz="1800" b="1" dirty="0">
                <a:solidFill>
                  <a:srgbClr val="0070C0"/>
                </a:solidFill>
              </a:rPr>
              <a:t>collusion</a:t>
            </a:r>
            <a:r>
              <a:rPr lang="en-US" sz="1800" dirty="0"/>
              <a:t> to promote a </a:t>
            </a:r>
            <a:r>
              <a:rPr lang="en-US" sz="1800" dirty="0" smtClean="0"/>
              <a:t>target entity </a:t>
            </a:r>
            <a:r>
              <a:rPr lang="en-US" sz="1800" dirty="0"/>
              <a:t>and/or to damage the reputation of another. The individual </a:t>
            </a:r>
            <a:r>
              <a:rPr lang="en-US" sz="1800" dirty="0" smtClean="0"/>
              <a:t>spammers in </a:t>
            </a:r>
            <a:r>
              <a:rPr lang="en-US" sz="1800" dirty="0"/>
              <a:t>the group may or may not know each other or each other’s activities</a:t>
            </a:r>
          </a:p>
          <a:p>
            <a:endParaRPr lang="en-US" sz="1800" dirty="0" smtClean="0"/>
          </a:p>
          <a:p>
            <a:r>
              <a:rPr lang="en-US" sz="1800" dirty="0" smtClean="0"/>
              <a:t>A </a:t>
            </a:r>
            <a:r>
              <a:rPr lang="en-US" sz="1800" dirty="0"/>
              <a:t>single person or organization registers </a:t>
            </a:r>
            <a:r>
              <a:rPr lang="en-US" sz="1800" b="1" dirty="0">
                <a:solidFill>
                  <a:srgbClr val="0070C0"/>
                </a:solidFill>
              </a:rPr>
              <a:t>multiple </a:t>
            </a:r>
            <a:r>
              <a:rPr lang="en-US" sz="1800" b="1" dirty="0" smtClean="0">
                <a:solidFill>
                  <a:srgbClr val="0070C0"/>
                </a:solidFill>
              </a:rPr>
              <a:t>accounts</a:t>
            </a:r>
            <a:r>
              <a:rPr lang="en-US" sz="1800" dirty="0" smtClean="0"/>
              <a:t>. </a:t>
            </a:r>
            <a:r>
              <a:rPr lang="en-US" sz="1800" dirty="0"/>
              <a:t>These multiple </a:t>
            </a:r>
            <a:r>
              <a:rPr lang="en-US" sz="1800" dirty="0" smtClean="0"/>
              <a:t>accounts behave </a:t>
            </a:r>
            <a:r>
              <a:rPr lang="en-US" sz="1800" dirty="0"/>
              <a:t>just like a </a:t>
            </a:r>
            <a:r>
              <a:rPr lang="en-US" sz="1800" b="1" dirty="0">
                <a:solidFill>
                  <a:srgbClr val="0070C0"/>
                </a:solidFill>
              </a:rPr>
              <a:t>group working in collusion</a:t>
            </a:r>
            <a:r>
              <a:rPr lang="en-US" sz="1800" dirty="0"/>
              <a:t>. This is </a:t>
            </a:r>
            <a:r>
              <a:rPr lang="en-US" sz="1800" dirty="0" smtClean="0"/>
              <a:t>called sock </a:t>
            </a:r>
            <a:r>
              <a:rPr lang="en-US" sz="1800" dirty="0" err="1" smtClean="0"/>
              <a:t>puppeting</a:t>
            </a:r>
            <a:r>
              <a:rPr lang="en-US" sz="1800" dirty="0" smtClean="0"/>
              <a:t>.</a:t>
            </a:r>
          </a:p>
          <a:p>
            <a:endParaRPr lang="en-US" sz="1800" dirty="0"/>
          </a:p>
          <a:p>
            <a:r>
              <a:rPr lang="en-US" sz="1800" dirty="0" smtClean="0"/>
              <a:t>In </a:t>
            </a:r>
            <a:r>
              <a:rPr lang="en-US" sz="1800" dirty="0"/>
              <a:t>the case of an organization, there are different </a:t>
            </a:r>
            <a:r>
              <a:rPr lang="en-US" sz="1800" dirty="0" smtClean="0"/>
              <a:t>sub-models</a:t>
            </a:r>
            <a:r>
              <a:rPr lang="en-US" sz="1800" dirty="0"/>
              <a:t>:</a:t>
            </a:r>
            <a:r>
              <a:rPr lang="en-US" sz="1800" dirty="0" smtClean="0"/>
              <a:t> multiple people </a:t>
            </a:r>
            <a:r>
              <a:rPr lang="en-US" sz="1800" dirty="0"/>
              <a:t>posting from these accounts, one person </a:t>
            </a:r>
            <a:r>
              <a:rPr lang="en-US" sz="1800" dirty="0" smtClean="0"/>
              <a:t>in charge </a:t>
            </a:r>
            <a:r>
              <a:rPr lang="en-US" sz="1800" dirty="0"/>
              <a:t>of several accounts, or a mixture of both. Some so-called </a:t>
            </a:r>
            <a:r>
              <a:rPr lang="en-US" sz="1800" b="1" dirty="0" smtClean="0">
                <a:solidFill>
                  <a:srgbClr val="0070C0"/>
                </a:solidFill>
              </a:rPr>
              <a:t>reputation management </a:t>
            </a:r>
            <a:r>
              <a:rPr lang="en-US" sz="1800" b="1" dirty="0">
                <a:solidFill>
                  <a:srgbClr val="0070C0"/>
                </a:solidFill>
              </a:rPr>
              <a:t>companies and government agencies </a:t>
            </a:r>
            <a:r>
              <a:rPr lang="en-US" sz="1800" dirty="0"/>
              <a:t>work in this way</a:t>
            </a:r>
            <a:r>
              <a:rPr lang="en-US" sz="1800" dirty="0" smtClean="0"/>
              <a:t>. (</a:t>
            </a:r>
            <a:r>
              <a:rPr lang="zh-TW" altLang="en-US" sz="1800" dirty="0" smtClean="0"/>
              <a:t>打手</a:t>
            </a:r>
            <a:r>
              <a:rPr lang="en-US" altLang="zh-TW" sz="1800" dirty="0" smtClean="0"/>
              <a:t>, buying likes in Facebook </a:t>
            </a:r>
            <a:r>
              <a:rPr lang="en-US" altLang="zh-TW" sz="1800" dirty="0" err="1" smtClean="0"/>
              <a:t>etc</a:t>
            </a:r>
            <a:r>
              <a:rPr lang="en-US" altLang="zh-TW" sz="1800" dirty="0" smtClean="0"/>
              <a:t>)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63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1397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Types of Data, Features, and Detection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b="1" u="sng" dirty="0"/>
              <a:t>Review content</a:t>
            </a:r>
            <a:r>
              <a:rPr lang="en-US" sz="1800" dirty="0"/>
              <a:t>: The </a:t>
            </a:r>
            <a:r>
              <a:rPr lang="en-US" sz="1800" dirty="0" smtClean="0"/>
              <a:t>text </a:t>
            </a:r>
            <a:r>
              <a:rPr lang="en-US" sz="1800" dirty="0"/>
              <a:t>content of each review </a:t>
            </a:r>
            <a:r>
              <a:rPr lang="en-US" sz="1800" dirty="0" smtClean="0"/>
              <a:t>including, </a:t>
            </a:r>
            <a:r>
              <a:rPr lang="en-US" sz="1800" dirty="0"/>
              <a:t>we can extract </a:t>
            </a:r>
            <a:r>
              <a:rPr lang="en-US" sz="1800" b="1" dirty="0">
                <a:solidFill>
                  <a:srgbClr val="0070C0"/>
                </a:solidFill>
              </a:rPr>
              <a:t>linguistic features</a:t>
            </a:r>
            <a:r>
              <a:rPr lang="en-US" sz="1800" dirty="0"/>
              <a:t> such as </a:t>
            </a:r>
            <a:r>
              <a:rPr lang="en-US" sz="1800" dirty="0" smtClean="0"/>
              <a:t>POS (Part of Speech), </a:t>
            </a:r>
            <a:r>
              <a:rPr lang="en-US" sz="1800" dirty="0"/>
              <a:t>n-grams </a:t>
            </a:r>
            <a:r>
              <a:rPr lang="en-US" sz="1800" dirty="0" smtClean="0"/>
              <a:t>and other </a:t>
            </a:r>
            <a:r>
              <a:rPr lang="en-US" sz="1800" dirty="0"/>
              <a:t>syntactic, </a:t>
            </a:r>
            <a:r>
              <a:rPr lang="en-US" sz="1800" dirty="0" smtClean="0"/>
              <a:t>semantic</a:t>
            </a:r>
            <a:r>
              <a:rPr lang="en-US" sz="1800" dirty="0"/>
              <a:t>, and stylistic clues for deceptions and lies. </a:t>
            </a:r>
            <a:r>
              <a:rPr lang="en-US" sz="1800" dirty="0" smtClean="0"/>
              <a:t>However, linguistic </a:t>
            </a:r>
            <a:r>
              <a:rPr lang="en-US" sz="1800" dirty="0"/>
              <a:t>features are often not sufficient because one can fairly easily craft </a:t>
            </a:r>
            <a:r>
              <a:rPr lang="en-US" sz="1800" dirty="0" smtClean="0"/>
              <a:t>a fake </a:t>
            </a:r>
            <a:r>
              <a:rPr lang="en-US" sz="1800" dirty="0"/>
              <a:t>review that is just like a genuine </a:t>
            </a:r>
            <a:r>
              <a:rPr lang="en-US" sz="1800" dirty="0" smtClean="0"/>
              <a:t>one</a:t>
            </a:r>
          </a:p>
          <a:p>
            <a:endParaRPr lang="en-US" sz="1800" dirty="0" smtClean="0"/>
          </a:p>
          <a:p>
            <a:r>
              <a:rPr lang="en-US" sz="1800" dirty="0" smtClean="0"/>
              <a:t>- </a:t>
            </a:r>
            <a:r>
              <a:rPr lang="en-US" sz="1800" b="1" u="sng" dirty="0" smtClean="0"/>
              <a:t>Meta-data</a:t>
            </a:r>
            <a:r>
              <a:rPr lang="en-US" sz="1800" dirty="0" smtClean="0"/>
              <a:t>:  such </a:t>
            </a:r>
            <a:r>
              <a:rPr lang="en-US" sz="1800" dirty="0"/>
              <a:t>as the </a:t>
            </a:r>
            <a:r>
              <a:rPr lang="en-US" sz="1800" b="1" dirty="0">
                <a:solidFill>
                  <a:srgbClr val="0070C0"/>
                </a:solidFill>
              </a:rPr>
              <a:t>star rating </a:t>
            </a:r>
            <a:r>
              <a:rPr lang="en-US" sz="1800" dirty="0"/>
              <a:t>given to </a:t>
            </a:r>
            <a:r>
              <a:rPr lang="en-US" sz="1800" dirty="0" smtClean="0"/>
              <a:t>each review</a:t>
            </a:r>
            <a:r>
              <a:rPr lang="en-US" sz="1800" dirty="0"/>
              <a:t>, </a:t>
            </a:r>
            <a:r>
              <a:rPr lang="en-US" sz="1800" b="1" dirty="0" err="1">
                <a:solidFill>
                  <a:srgbClr val="0070C0"/>
                </a:solidFill>
              </a:rPr>
              <a:t>userid</a:t>
            </a:r>
            <a:r>
              <a:rPr lang="en-US" sz="1800" dirty="0">
                <a:solidFill>
                  <a:srgbClr val="0070C0"/>
                </a:solidFill>
              </a:rPr>
              <a:t> </a:t>
            </a:r>
            <a:r>
              <a:rPr lang="en-US" sz="1800" dirty="0"/>
              <a:t>of the reviewer, </a:t>
            </a:r>
            <a:r>
              <a:rPr lang="en-US" sz="1800" dirty="0" smtClean="0"/>
              <a:t>the </a:t>
            </a:r>
            <a:r>
              <a:rPr lang="en-US" sz="1800" b="1" dirty="0">
                <a:solidFill>
                  <a:srgbClr val="0070C0"/>
                </a:solidFill>
              </a:rPr>
              <a:t>time/date</a:t>
            </a:r>
            <a:r>
              <a:rPr lang="en-US" sz="1800" dirty="0"/>
              <a:t> when the review </a:t>
            </a:r>
            <a:r>
              <a:rPr lang="en-US" sz="1800" dirty="0" smtClean="0"/>
              <a:t>was posted</a:t>
            </a:r>
            <a:r>
              <a:rPr lang="en-US" sz="1800" dirty="0"/>
              <a:t>, the </a:t>
            </a:r>
            <a:r>
              <a:rPr lang="en-US" sz="1800" b="1" dirty="0">
                <a:solidFill>
                  <a:srgbClr val="0070C0"/>
                </a:solidFill>
              </a:rPr>
              <a:t>number of helpfulness votes</a:t>
            </a:r>
            <a:r>
              <a:rPr lang="en-US" sz="1800" dirty="0"/>
              <a:t>, and the </a:t>
            </a:r>
            <a:r>
              <a:rPr lang="en-US" sz="1800" b="1" dirty="0" smtClean="0">
                <a:solidFill>
                  <a:srgbClr val="0070C0"/>
                </a:solidFill>
              </a:rPr>
              <a:t>number </a:t>
            </a:r>
            <a:r>
              <a:rPr lang="en-US" sz="1800" b="1" dirty="0">
                <a:solidFill>
                  <a:srgbClr val="0070C0"/>
                </a:solidFill>
              </a:rPr>
              <a:t>of votes</a:t>
            </a:r>
            <a:r>
              <a:rPr lang="en-US" sz="1800" dirty="0"/>
              <a:t>. </a:t>
            </a:r>
            <a:r>
              <a:rPr lang="en-US" sz="1800" dirty="0" smtClean="0"/>
              <a:t>From these </a:t>
            </a:r>
            <a:r>
              <a:rPr lang="en-US" sz="1800" dirty="0"/>
              <a:t>pieces of data, many features can be generated. </a:t>
            </a:r>
            <a:r>
              <a:rPr lang="en-US" sz="1800" dirty="0" smtClean="0"/>
              <a:t>E.g. </a:t>
            </a:r>
            <a:r>
              <a:rPr lang="en-US" sz="1800" dirty="0"/>
              <a:t>we </a:t>
            </a:r>
            <a:r>
              <a:rPr lang="en-US" sz="1800" dirty="0" smtClean="0"/>
              <a:t>can compute </a:t>
            </a:r>
            <a:r>
              <a:rPr lang="en-US" sz="1800" dirty="0"/>
              <a:t>the </a:t>
            </a:r>
            <a:r>
              <a:rPr lang="en-US" sz="1800" dirty="0" smtClean="0"/>
              <a:t>no. </a:t>
            </a:r>
            <a:r>
              <a:rPr lang="en-US" sz="1800" dirty="0"/>
              <a:t>of reviews written by a reviewer in a day. If the </a:t>
            </a:r>
            <a:r>
              <a:rPr lang="en-US" sz="1800" dirty="0" smtClean="0"/>
              <a:t>number is </a:t>
            </a:r>
            <a:r>
              <a:rPr lang="en-US" sz="1800" dirty="0"/>
              <a:t>too large, the reviewer is suspicious. From the </a:t>
            </a:r>
            <a:r>
              <a:rPr lang="en-US" sz="1800" dirty="0" smtClean="0"/>
              <a:t>ratings, </a:t>
            </a:r>
            <a:r>
              <a:rPr lang="en-US" sz="1800" dirty="0"/>
              <a:t>we may find that a reviewer wrote only positive reviews for a </a:t>
            </a:r>
            <a:r>
              <a:rPr lang="en-US" sz="1800" dirty="0" smtClean="0"/>
              <a:t>brand and </a:t>
            </a:r>
            <a:r>
              <a:rPr lang="en-US" sz="1800" dirty="0"/>
              <a:t>only negative reviews for a competing brand.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64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81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Types of Data, Features, and Detection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b="1" u="sng" dirty="0"/>
              <a:t>Web usage </a:t>
            </a:r>
            <a:r>
              <a:rPr lang="en-US" sz="1800" b="1" u="sng" dirty="0" smtClean="0"/>
              <a:t>data</a:t>
            </a:r>
            <a:r>
              <a:rPr lang="en-US" sz="1800" dirty="0" smtClean="0"/>
              <a:t>: every </a:t>
            </a:r>
            <a:r>
              <a:rPr lang="en-US" sz="1800" dirty="0"/>
              <a:t>website records the activities </a:t>
            </a:r>
            <a:r>
              <a:rPr lang="en-US" sz="1800" dirty="0" smtClean="0"/>
              <a:t>the website such as the </a:t>
            </a:r>
            <a:r>
              <a:rPr lang="en-US" sz="1800" dirty="0"/>
              <a:t>sequence of clicks, the time </a:t>
            </a:r>
            <a:r>
              <a:rPr lang="en-US" sz="1800" dirty="0" smtClean="0"/>
              <a:t>when each </a:t>
            </a:r>
            <a:r>
              <a:rPr lang="en-US" sz="1800" dirty="0"/>
              <a:t>click is made, how much time a user stays on a page, the time </a:t>
            </a:r>
            <a:r>
              <a:rPr lang="en-US" sz="1800" dirty="0" smtClean="0"/>
              <a:t>taken to </a:t>
            </a:r>
            <a:r>
              <a:rPr lang="en-US" sz="1800" dirty="0"/>
              <a:t>write a </a:t>
            </a:r>
            <a:r>
              <a:rPr lang="en-US" sz="1800" dirty="0" smtClean="0"/>
              <a:t>review. </a:t>
            </a:r>
            <a:endParaRPr lang="en-US" sz="1800" dirty="0"/>
          </a:p>
          <a:p>
            <a:r>
              <a:rPr lang="en-US" sz="1800" dirty="0" smtClean="0"/>
              <a:t>	</a:t>
            </a:r>
          </a:p>
          <a:p>
            <a:r>
              <a:rPr lang="en-US" sz="1800" dirty="0" smtClean="0"/>
              <a:t>	They </a:t>
            </a:r>
            <a:r>
              <a:rPr lang="en-US" sz="1800" dirty="0"/>
              <a:t>are collected </a:t>
            </a:r>
            <a:r>
              <a:rPr lang="en-US" sz="1800" dirty="0" smtClean="0"/>
              <a:t>by </a:t>
            </a:r>
            <a:r>
              <a:rPr lang="en-US" sz="1800" dirty="0"/>
              <a:t>the web </a:t>
            </a:r>
            <a:r>
              <a:rPr lang="en-US" sz="1800" dirty="0" smtClean="0"/>
              <a:t>server. Each HTTP </a:t>
            </a:r>
            <a:r>
              <a:rPr lang="en-US" sz="1800" dirty="0"/>
              <a:t>request, generates a </a:t>
            </a:r>
            <a:r>
              <a:rPr lang="en-US" sz="1800" dirty="0" smtClean="0"/>
              <a:t>log entry and </a:t>
            </a:r>
            <a:r>
              <a:rPr lang="en-US" sz="1800" dirty="0"/>
              <a:t>may contain </a:t>
            </a:r>
            <a:r>
              <a:rPr lang="en-US" sz="1800" dirty="0" smtClean="0"/>
              <a:t>timestamp, </a:t>
            </a:r>
            <a:r>
              <a:rPr lang="en-US" sz="1800" dirty="0"/>
              <a:t>the </a:t>
            </a:r>
            <a:r>
              <a:rPr lang="en-US" sz="1800" b="1" dirty="0">
                <a:solidFill>
                  <a:srgbClr val="0070C0"/>
                </a:solidFill>
              </a:rPr>
              <a:t>IP </a:t>
            </a:r>
            <a:r>
              <a:rPr lang="en-US" sz="1800" b="1" dirty="0" smtClean="0">
                <a:solidFill>
                  <a:srgbClr val="0070C0"/>
                </a:solidFill>
              </a:rPr>
              <a:t>address</a:t>
            </a:r>
            <a:r>
              <a:rPr lang="en-US" sz="1800" dirty="0" smtClean="0"/>
              <a:t>, </a:t>
            </a:r>
            <a:r>
              <a:rPr lang="en-US" sz="1800" dirty="0"/>
              <a:t>the </a:t>
            </a:r>
            <a:r>
              <a:rPr lang="en-US" sz="1800" dirty="0" smtClean="0"/>
              <a:t>resource requested</a:t>
            </a:r>
            <a:r>
              <a:rPr lang="en-US" sz="1800" dirty="0"/>
              <a:t>, </a:t>
            </a:r>
            <a:r>
              <a:rPr lang="en-US" sz="1800" dirty="0" smtClean="0"/>
              <a:t>user agent, </a:t>
            </a:r>
            <a:r>
              <a:rPr lang="en-US" sz="1800" b="1" dirty="0" smtClean="0">
                <a:solidFill>
                  <a:srgbClr val="0070C0"/>
                </a:solidFill>
              </a:rPr>
              <a:t>location (GPS), client-side cookies</a:t>
            </a:r>
            <a:r>
              <a:rPr lang="en-US" sz="1800" dirty="0" smtClean="0"/>
              <a:t> which </a:t>
            </a:r>
            <a:r>
              <a:rPr lang="en-US" sz="1800" dirty="0"/>
              <a:t>uniquely identifies a repeat visitor. 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b="1" u="sng" dirty="0" smtClean="0"/>
              <a:t>Abnormal </a:t>
            </a:r>
            <a:r>
              <a:rPr lang="en-US" sz="1800" b="1" u="sng" dirty="0"/>
              <a:t>behavioral </a:t>
            </a:r>
            <a:r>
              <a:rPr lang="en-US" sz="1800" b="1" u="sng" dirty="0" smtClean="0"/>
              <a:t>patterns</a:t>
            </a:r>
            <a:r>
              <a:rPr lang="en-US" sz="1800" dirty="0" smtClean="0"/>
              <a:t>: we may </a:t>
            </a:r>
            <a:r>
              <a:rPr lang="en-US" sz="1800" dirty="0"/>
              <a:t>find that multiple </a:t>
            </a:r>
            <a:r>
              <a:rPr lang="en-US" sz="1800" dirty="0" err="1"/>
              <a:t>userids</a:t>
            </a:r>
            <a:r>
              <a:rPr lang="en-US" sz="1800" dirty="0"/>
              <a:t> from the same computer posted multiple </a:t>
            </a:r>
            <a:r>
              <a:rPr lang="en-US" sz="1800" dirty="0" smtClean="0"/>
              <a:t>positive reviews </a:t>
            </a:r>
            <a:r>
              <a:rPr lang="en-US" sz="1800" dirty="0"/>
              <a:t>for a product. </a:t>
            </a:r>
            <a:r>
              <a:rPr lang="en-US" sz="1800" dirty="0" smtClean="0"/>
              <a:t>If </a:t>
            </a:r>
            <a:r>
              <a:rPr lang="en-US" sz="1800" dirty="0"/>
              <a:t>the </a:t>
            </a:r>
            <a:r>
              <a:rPr lang="en-US" sz="1800" dirty="0" smtClean="0"/>
              <a:t>positive reviews </a:t>
            </a:r>
            <a:r>
              <a:rPr lang="en-US" sz="1800" dirty="0"/>
              <a:t>for a hotel are all from the nearby area of the hotel, they are also </a:t>
            </a:r>
            <a:r>
              <a:rPr lang="en-US" sz="1800" dirty="0" smtClean="0"/>
              <a:t>not trustworthy</a:t>
            </a:r>
            <a:r>
              <a:rPr lang="en-US" sz="1800" dirty="0"/>
              <a:t>. If a person monitors the review page </a:t>
            </a:r>
            <a:r>
              <a:rPr lang="en-US" sz="1800" dirty="0" smtClean="0"/>
              <a:t>writes </a:t>
            </a:r>
            <a:r>
              <a:rPr lang="en-US" sz="1800" dirty="0"/>
              <a:t>a positive review, the person is also suspicious because she cares </a:t>
            </a:r>
            <a:r>
              <a:rPr lang="en-US" sz="1800" dirty="0" smtClean="0"/>
              <a:t>about the </a:t>
            </a:r>
            <a:r>
              <a:rPr lang="en-US" sz="1800" dirty="0"/>
              <a:t>business on the page too much. She may be the business owner.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65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59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Types of Data, Features, and Detection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Char char="-"/>
            </a:pPr>
            <a:r>
              <a:rPr lang="en-US" sz="1800" b="1" u="sng" dirty="0" smtClean="0"/>
              <a:t>Sales </a:t>
            </a:r>
            <a:r>
              <a:rPr lang="en-US" sz="1800" b="1" u="sng" dirty="0"/>
              <a:t>information</a:t>
            </a:r>
            <a:r>
              <a:rPr lang="en-US" sz="1800" dirty="0"/>
              <a:t>. </a:t>
            </a:r>
            <a:r>
              <a:rPr lang="en-US" sz="1800" dirty="0" smtClean="0"/>
              <a:t>business-related </a:t>
            </a:r>
            <a:r>
              <a:rPr lang="en-US" sz="1800" dirty="0"/>
              <a:t>information such as </a:t>
            </a:r>
            <a:r>
              <a:rPr lang="en-US" sz="1800" dirty="0" smtClean="0"/>
              <a:t>the sales </a:t>
            </a:r>
            <a:r>
              <a:rPr lang="en-US" sz="1800" dirty="0"/>
              <a:t>volume and the sales rank of a product in each period of time. </a:t>
            </a:r>
            <a:r>
              <a:rPr lang="en-US" sz="1800" dirty="0" smtClean="0"/>
              <a:t>This information </a:t>
            </a:r>
            <a:r>
              <a:rPr lang="en-US" sz="1800" dirty="0"/>
              <a:t>is useful for spam detection because the number of products </a:t>
            </a:r>
            <a:r>
              <a:rPr lang="en-US" sz="1800" dirty="0" smtClean="0"/>
              <a:t>sold should </a:t>
            </a:r>
            <a:r>
              <a:rPr lang="en-US" sz="1800" dirty="0"/>
              <a:t>be roughly </a:t>
            </a:r>
            <a:r>
              <a:rPr lang="en-US" sz="1800" b="1" dirty="0">
                <a:solidFill>
                  <a:srgbClr val="0070C0"/>
                </a:solidFill>
              </a:rPr>
              <a:t>correlated</a:t>
            </a:r>
            <a:r>
              <a:rPr lang="en-US" sz="1800" dirty="0"/>
              <a:t> to the number of reviews posted. If a product </a:t>
            </a:r>
            <a:r>
              <a:rPr lang="en-US" sz="1800" dirty="0" smtClean="0"/>
              <a:t>is not </a:t>
            </a:r>
            <a:r>
              <a:rPr lang="en-US" sz="1800" dirty="0"/>
              <a:t>selling well but has many positive reviews, it is hard to believe. Here </a:t>
            </a:r>
            <a:r>
              <a:rPr lang="en-US" sz="1800" dirty="0" smtClean="0"/>
              <a:t>the product </a:t>
            </a:r>
            <a:r>
              <a:rPr lang="en-US" sz="1800" dirty="0"/>
              <a:t>can also means a business or a service</a:t>
            </a:r>
            <a:r>
              <a:rPr lang="en-US" sz="1800" dirty="0" smtClean="0"/>
              <a:t>.</a:t>
            </a:r>
          </a:p>
          <a:p>
            <a:pPr>
              <a:buFontTx/>
              <a:buChar char="-"/>
            </a:pPr>
            <a:endParaRPr lang="en-US" sz="1800" dirty="0"/>
          </a:p>
          <a:p>
            <a:pPr>
              <a:buFontTx/>
              <a:buChar char="-"/>
            </a:pPr>
            <a:r>
              <a:rPr lang="en-US" sz="1800" b="1" u="sng" dirty="0" smtClean="0"/>
              <a:t>Product </a:t>
            </a:r>
            <a:r>
              <a:rPr lang="en-US" sz="1800" b="1" u="sng" dirty="0"/>
              <a:t>information</a:t>
            </a:r>
            <a:r>
              <a:rPr lang="en-US" sz="1800" dirty="0"/>
              <a:t>: for example, product brand, model, type/category, and description.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66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52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Types of Data, Features, and Detection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b="1" u="sng" dirty="0"/>
              <a:t>Public </a:t>
            </a:r>
            <a:r>
              <a:rPr lang="en-US" sz="1800" b="1" u="sng" dirty="0" smtClean="0"/>
              <a:t>data</a:t>
            </a:r>
            <a:r>
              <a:rPr lang="en-US" sz="1800" dirty="0" smtClean="0"/>
              <a:t>: the </a:t>
            </a:r>
            <a:r>
              <a:rPr lang="en-US" sz="1800" dirty="0"/>
              <a:t>data displayed on the review pages of the hosting site, </a:t>
            </a:r>
            <a:r>
              <a:rPr lang="en-US" sz="1800" dirty="0" smtClean="0"/>
              <a:t>for example</a:t>
            </a:r>
            <a:r>
              <a:rPr lang="en-US" sz="1800" dirty="0"/>
              <a:t>, review content, review meta-data, and possibly some available </a:t>
            </a:r>
            <a:r>
              <a:rPr lang="en-US" sz="1800" dirty="0" smtClean="0"/>
              <a:t>product information</a:t>
            </a:r>
            <a:r>
              <a:rPr lang="en-US" sz="1800" dirty="0"/>
              <a:t>.</a:t>
            </a:r>
          </a:p>
          <a:p>
            <a:endParaRPr lang="en-US" sz="1800" dirty="0"/>
          </a:p>
          <a:p>
            <a:r>
              <a:rPr lang="en-US" sz="1800" b="1" u="sng" dirty="0"/>
              <a:t>Site private data</a:t>
            </a:r>
            <a:r>
              <a:rPr lang="en-US" sz="1800" dirty="0"/>
              <a:t>. The data that </a:t>
            </a:r>
            <a:r>
              <a:rPr lang="en-US" sz="1800" b="1" dirty="0">
                <a:solidFill>
                  <a:srgbClr val="0070C0"/>
                </a:solidFill>
              </a:rPr>
              <a:t>the site collects but is not displayed on their </a:t>
            </a:r>
            <a:r>
              <a:rPr lang="en-US" sz="1800" b="1" dirty="0" smtClean="0">
                <a:solidFill>
                  <a:srgbClr val="0070C0"/>
                </a:solidFill>
              </a:rPr>
              <a:t>review pages </a:t>
            </a:r>
            <a:r>
              <a:rPr lang="en-US" sz="1800" b="1" dirty="0">
                <a:solidFill>
                  <a:srgbClr val="0070C0"/>
                </a:solidFill>
              </a:rPr>
              <a:t>for public viewing</a:t>
            </a:r>
            <a:r>
              <a:rPr lang="en-US" sz="1800" dirty="0"/>
              <a:t>. Such data mainly include web usage data</a:t>
            </a:r>
            <a:r>
              <a:rPr lang="en-US" sz="1800" dirty="0" smtClean="0"/>
              <a:t>, </a:t>
            </a:r>
            <a:r>
              <a:rPr lang="en-US" sz="1800" dirty="0"/>
              <a:t>and sales data.</a:t>
            </a:r>
          </a:p>
          <a:p>
            <a:endParaRPr lang="en-US" sz="1800" dirty="0"/>
          </a:p>
          <a:p>
            <a:r>
              <a:rPr lang="en-US" sz="1800" dirty="0" smtClean="0"/>
              <a:t>	(Due </a:t>
            </a:r>
            <a:r>
              <a:rPr lang="en-US" sz="1800" dirty="0"/>
              <a:t>to privacy concerns of review hosting companies, </a:t>
            </a:r>
            <a:r>
              <a:rPr lang="en-US" sz="1800" b="1" dirty="0" smtClean="0">
                <a:solidFill>
                  <a:srgbClr val="0070C0"/>
                </a:solidFill>
              </a:rPr>
              <a:t>most </a:t>
            </a:r>
            <a:r>
              <a:rPr lang="en-US" sz="1800" b="1" dirty="0">
                <a:solidFill>
                  <a:srgbClr val="0070C0"/>
                </a:solidFill>
              </a:rPr>
              <a:t>algorithms are based on </a:t>
            </a:r>
            <a:r>
              <a:rPr lang="en-US" sz="1800" b="1" dirty="0" smtClean="0">
                <a:solidFill>
                  <a:srgbClr val="0070C0"/>
                </a:solidFill>
              </a:rPr>
              <a:t>the public </a:t>
            </a:r>
            <a:r>
              <a:rPr lang="en-US" sz="1800" b="1" dirty="0">
                <a:solidFill>
                  <a:srgbClr val="0070C0"/>
                </a:solidFill>
              </a:rPr>
              <a:t>data</a:t>
            </a:r>
            <a:r>
              <a:rPr lang="en-US" sz="1800" dirty="0" smtClean="0"/>
              <a:t>.)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67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59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Types of Data, Features, and Detection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dirty="0" smtClean="0">
                <a:hlinkClick r:id="rId3"/>
              </a:rPr>
              <a:t>http</a:t>
            </a:r>
            <a:r>
              <a:rPr lang="en-US" sz="1800" dirty="0">
                <a:hlinkClick r:id="rId3"/>
              </a:rPr>
              <a:t>://</a:t>
            </a:r>
            <a:r>
              <a:rPr lang="en-US" sz="1800" dirty="0" smtClean="0">
                <a:hlinkClick r:id="rId3"/>
              </a:rPr>
              <a:t>hkm.appledaily.com/detail.php?issue=20170505&amp;guid=56654539&amp;category_guid=7015342&amp;category=instant</a:t>
            </a:r>
            <a:endParaRPr lang="en-US" sz="1800" dirty="0" smtClean="0"/>
          </a:p>
          <a:p>
            <a:r>
              <a:rPr lang="en-US" sz="2000" dirty="0" smtClean="0"/>
              <a:t>	</a:t>
            </a:r>
            <a:r>
              <a:rPr lang="en-US" sz="1800" i="1" dirty="0" smtClean="0"/>
              <a:t>Facebook Issues and people suspect of fake account closing.</a:t>
            </a:r>
            <a:endParaRPr lang="en-US" sz="1800" i="1" dirty="0"/>
          </a:p>
          <a:p>
            <a:endParaRPr lang="en-US" sz="2000" dirty="0"/>
          </a:p>
          <a:p>
            <a:r>
              <a:rPr lang="en-US" sz="1800" dirty="0">
                <a:hlinkClick r:id="rId4"/>
              </a:rPr>
              <a:t>http://blog.datapoolt.co/how-buzzfeed-changed-social-media-analytics-and-what-it-means-for-the-rest-of-us</a:t>
            </a:r>
            <a:r>
              <a:rPr lang="en-US" sz="1800" dirty="0" smtClean="0">
                <a:hlinkClick r:id="rId4"/>
              </a:rPr>
              <a:t>/</a:t>
            </a:r>
            <a:endParaRPr lang="en-US" sz="1800" dirty="0" smtClean="0"/>
          </a:p>
          <a:p>
            <a:r>
              <a:rPr lang="en-US" sz="1800" dirty="0" smtClean="0"/>
              <a:t>	</a:t>
            </a:r>
            <a:r>
              <a:rPr lang="en-US" sz="1800" i="1" dirty="0" smtClean="0"/>
              <a:t>Notice </a:t>
            </a:r>
            <a:r>
              <a:rPr lang="en-US" sz="1800" i="1" dirty="0"/>
              <a:t>there are no </a:t>
            </a:r>
            <a:r>
              <a:rPr lang="en-US" sz="1800" i="1" dirty="0">
                <a:solidFill>
                  <a:srgbClr val="0070C0"/>
                </a:solidFill>
              </a:rPr>
              <a:t>UTM terms trailing in the URL that's traditionally used for tracking. </a:t>
            </a:r>
            <a:r>
              <a:rPr lang="en-US" sz="1800" i="1" dirty="0" smtClean="0">
                <a:solidFill>
                  <a:srgbClr val="0070C0"/>
                </a:solidFill>
              </a:rPr>
              <a:t>There's </a:t>
            </a:r>
            <a:r>
              <a:rPr lang="en-US" sz="1800" i="1" dirty="0">
                <a:solidFill>
                  <a:srgbClr val="0070C0"/>
                </a:solidFill>
              </a:rPr>
              <a:t>a parameter called </a:t>
            </a:r>
            <a:r>
              <a:rPr lang="en-US" sz="1800" i="1" dirty="0" err="1">
                <a:solidFill>
                  <a:srgbClr val="0070C0"/>
                </a:solidFill>
              </a:rPr>
              <a:t>utm_term</a:t>
            </a:r>
            <a:r>
              <a:rPr lang="en-US" sz="1800" i="1" dirty="0">
                <a:solidFill>
                  <a:srgbClr val="0070C0"/>
                </a:solidFill>
              </a:rPr>
              <a:t> with a randomly generated string that appends itself to the URL</a:t>
            </a:r>
            <a:r>
              <a:rPr lang="en-US" sz="1800" i="1" dirty="0"/>
              <a:t>! </a:t>
            </a:r>
            <a:r>
              <a:rPr lang="en-US" sz="1800" i="1" dirty="0" smtClean="0"/>
              <a:t>Copying </a:t>
            </a:r>
            <a:r>
              <a:rPr lang="en-US" sz="1800" i="1" dirty="0"/>
              <a:t>the link and pasting it elsewhere would again generate another random string and so on. Tracking the change in this parameter from the point of origin thus enables </a:t>
            </a:r>
            <a:r>
              <a:rPr lang="en-US" sz="1800" i="1" dirty="0" err="1"/>
              <a:t>Buzzfeed</a:t>
            </a:r>
            <a:r>
              <a:rPr lang="en-US" sz="1800" i="1" dirty="0"/>
              <a:t> to track the journey across multiple channels and mediums easily.</a:t>
            </a:r>
          </a:p>
          <a:p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68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38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Detect fake review/reviewer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b="1" u="sng" dirty="0"/>
              <a:t>Detachment</a:t>
            </a:r>
            <a:r>
              <a:rPr lang="en-US" sz="1800" dirty="0"/>
              <a:t>: liars often try to </a:t>
            </a:r>
            <a:r>
              <a:rPr lang="en-US" sz="1800" b="1" dirty="0">
                <a:solidFill>
                  <a:srgbClr val="0070C0"/>
                </a:solidFill>
              </a:rPr>
              <a:t>avoid statements of ownership</a:t>
            </a:r>
            <a:r>
              <a:rPr lang="en-US" sz="1800" dirty="0"/>
              <a:t> either to “dissociate” themselves from their words or due to the lack of personal experiences. This results in fewer uses of first-person pronouns such as I, me, my, and so on, but with more use of third-person pronouns such as she, he, and they. </a:t>
            </a:r>
          </a:p>
          <a:p>
            <a:endParaRPr lang="en-US" sz="1800" dirty="0" smtClean="0"/>
          </a:p>
          <a:p>
            <a:r>
              <a:rPr lang="en-US" sz="1800" i="1" dirty="0" smtClean="0"/>
              <a:t>(</a:t>
            </a:r>
            <a:r>
              <a:rPr lang="en-US" sz="1800" i="1" dirty="0"/>
              <a:t>Newman et al., 2003</a:t>
            </a:r>
            <a:r>
              <a:rPr lang="en-US" sz="1800" i="1" dirty="0" smtClean="0"/>
              <a:t>)</a:t>
            </a:r>
            <a:endParaRPr lang="en-US" sz="1800" i="1" dirty="0"/>
          </a:p>
          <a:p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69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69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Types of Sentiment 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Sentence Level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The weather is very nice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/>
              <a:t>Though the film dazzles us with its hauntingly beautiful images, it disappoints with its lack of substance</a:t>
            </a:r>
            <a:r>
              <a:rPr lang="en-US" sz="1800" dirty="0" smtClean="0"/>
              <a:t>.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Paragraph level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Contains multiple sentences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Document level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600" dirty="0">
                <a:hlinkClick r:id="rId3"/>
              </a:rPr>
              <a:t>https://</a:t>
            </a:r>
            <a:r>
              <a:rPr lang="en-US" sz="1600" dirty="0" smtClean="0">
                <a:hlinkClick r:id="rId3"/>
              </a:rPr>
              <a:t>www.pcmag.com/commentary/356586/the-30-year-ai-scare-cycle</a:t>
            </a:r>
            <a:endParaRPr lang="en-US" sz="1600" dirty="0" smtClean="0"/>
          </a:p>
          <a:p>
            <a:pPr marL="400050" lvl="1" indent="0">
              <a:buNone/>
            </a:pPr>
            <a:r>
              <a:rPr lang="en-US" sz="2000" dirty="0"/>
              <a:t/>
            </a:r>
            <a:br>
              <a:rPr lang="en-US" sz="2000" dirty="0"/>
            </a:b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7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3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Detect fake review/reviewer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b="1" u="sng" dirty="0" smtClean="0"/>
              <a:t>Lowering </a:t>
            </a:r>
            <a:r>
              <a:rPr lang="en-US" sz="1800" b="1" u="sng" dirty="0"/>
              <a:t>cognitive complexity</a:t>
            </a:r>
            <a:r>
              <a:rPr lang="en-US" sz="1800" dirty="0"/>
              <a:t>. Liars need to make up false stories, which is </a:t>
            </a:r>
            <a:r>
              <a:rPr lang="en-US" sz="1800" dirty="0" smtClean="0"/>
              <a:t>a highly </a:t>
            </a:r>
            <a:r>
              <a:rPr lang="en-US" sz="1800" dirty="0"/>
              <a:t>complicated cognitive </a:t>
            </a:r>
            <a:r>
              <a:rPr lang="en-US" sz="1800" dirty="0" smtClean="0"/>
              <a:t>task. Lies typically use </a:t>
            </a:r>
            <a:r>
              <a:rPr lang="en-US" sz="1800" dirty="0"/>
              <a:t>of </a:t>
            </a:r>
            <a:r>
              <a:rPr lang="en-US" sz="1800" b="1" dirty="0">
                <a:solidFill>
                  <a:srgbClr val="0070C0"/>
                </a:solidFill>
              </a:rPr>
              <a:t>more negative emotion words </a:t>
            </a:r>
            <a:r>
              <a:rPr lang="en-US" sz="1800" dirty="0"/>
              <a:t>(hate, worthless, sad), </a:t>
            </a:r>
            <a:r>
              <a:rPr lang="en-US" sz="1800" b="1" dirty="0">
                <a:solidFill>
                  <a:srgbClr val="0070C0"/>
                </a:solidFill>
              </a:rPr>
              <a:t>fewer “exclusive” words, and more motion/action words </a:t>
            </a:r>
            <a:endParaRPr lang="en-US" sz="1800" b="1" dirty="0" smtClean="0">
              <a:solidFill>
                <a:srgbClr val="0070C0"/>
              </a:solidFill>
            </a:endParaRPr>
          </a:p>
          <a:p>
            <a:endParaRPr lang="en-US" sz="1800" dirty="0"/>
          </a:p>
          <a:p>
            <a:r>
              <a:rPr lang="en-US" sz="1800" dirty="0"/>
              <a:t>	</a:t>
            </a:r>
            <a:r>
              <a:rPr lang="en-US" sz="1800" dirty="0" smtClean="0"/>
              <a:t>1. Using </a:t>
            </a:r>
            <a:r>
              <a:rPr lang="en-US" sz="1800" dirty="0"/>
              <a:t>fewer exclusive words such as but, except, without. Sentences using</a:t>
            </a:r>
          </a:p>
          <a:p>
            <a:r>
              <a:rPr lang="en-US" sz="1800" dirty="0"/>
              <a:t>	such words often require a person to know the intricate details of a task or</a:t>
            </a:r>
          </a:p>
          <a:p>
            <a:r>
              <a:rPr lang="en-US" sz="1800" dirty="0"/>
              <a:t>	situation. Without true experiences, it is hard to know such details and thus</a:t>
            </a:r>
          </a:p>
          <a:p>
            <a:r>
              <a:rPr lang="en-US" sz="1800" dirty="0"/>
              <a:t>	to use these words.</a:t>
            </a:r>
          </a:p>
          <a:p>
            <a:r>
              <a:rPr lang="en-US" sz="1800" dirty="0"/>
              <a:t>	</a:t>
            </a:r>
          </a:p>
          <a:p>
            <a:r>
              <a:rPr lang="en-US" sz="1800" dirty="0"/>
              <a:t>	2. Using more motion verbs. </a:t>
            </a:r>
            <a:r>
              <a:rPr lang="en-US" sz="1800" dirty="0" smtClean="0"/>
              <a:t>The easiest </a:t>
            </a:r>
            <a:r>
              <a:rPr lang="en-US" sz="1800" dirty="0"/>
              <a:t>thing to do is to </a:t>
            </a:r>
            <a:r>
              <a:rPr lang="en-US" sz="1800" dirty="0" smtClean="0"/>
              <a:t>describe some </a:t>
            </a:r>
            <a:r>
              <a:rPr lang="en-US" sz="1800" dirty="0"/>
              <a:t>actions using motion words such as walk, move, go. It is much </a:t>
            </a:r>
            <a:r>
              <a:rPr lang="en-US" sz="1800" dirty="0" smtClean="0"/>
              <a:t>harder to </a:t>
            </a:r>
            <a:r>
              <a:rPr lang="en-US" sz="1800" dirty="0"/>
              <a:t>create detailed evaluation and judgment as they need to consume </a:t>
            </a:r>
            <a:r>
              <a:rPr lang="en-US" sz="1800" dirty="0" smtClean="0"/>
              <a:t>significantly more </a:t>
            </a:r>
            <a:r>
              <a:rPr lang="en-US" sz="1800" dirty="0"/>
              <a:t>cognitive resources without one’s experiencing the </a:t>
            </a:r>
            <a:r>
              <a:rPr lang="en-US" sz="1800" dirty="0" smtClean="0"/>
              <a:t>situation firsthand</a:t>
            </a:r>
            <a:r>
              <a:rPr lang="en-US" sz="1800" dirty="0"/>
              <a:t>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70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45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Detect fake review/reviewer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b="1" u="sng" dirty="0" smtClean="0"/>
              <a:t>Fake reviews have similarities</a:t>
            </a:r>
            <a:r>
              <a:rPr lang="en-US" sz="1800" dirty="0" smtClean="0"/>
              <a:t>. The frequency of action/motion words does seem to be higher in fake reviews than in truthful reviews. Fake reviewers tend to use </a:t>
            </a:r>
            <a:r>
              <a:rPr lang="en-US" sz="1800" b="1" dirty="0" smtClean="0">
                <a:solidFill>
                  <a:srgbClr val="0070C0"/>
                </a:solidFill>
              </a:rPr>
              <a:t>more general opinion words </a:t>
            </a:r>
            <a:r>
              <a:rPr lang="en-US" sz="1800" dirty="0" smtClean="0"/>
              <a:t>such as great, good, wonderful, and so on, rather than specific opinion words to evaluate specific features of products and services based on their actual performances.	</a:t>
            </a:r>
          </a:p>
          <a:p>
            <a:endParaRPr lang="en-US" sz="1800" dirty="0"/>
          </a:p>
          <a:p>
            <a:r>
              <a:rPr lang="en-US" sz="1800" dirty="0" smtClean="0"/>
              <a:t>	Fake </a:t>
            </a:r>
            <a:r>
              <a:rPr lang="en-US" sz="1800" dirty="0"/>
              <a:t>reviews from business owners and their employees often sound </a:t>
            </a:r>
            <a:r>
              <a:rPr lang="en-US" sz="1800" b="1" dirty="0">
                <a:solidFill>
                  <a:srgbClr val="0070C0"/>
                </a:solidFill>
              </a:rPr>
              <a:t>too </a:t>
            </a:r>
            <a:r>
              <a:rPr lang="en-US" sz="1800" b="1" dirty="0" smtClean="0">
                <a:solidFill>
                  <a:srgbClr val="0070C0"/>
                </a:solidFill>
              </a:rPr>
              <a:t>knowledgeable</a:t>
            </a:r>
            <a:r>
              <a:rPr lang="en-US" sz="1800" dirty="0" smtClean="0"/>
              <a:t> about </a:t>
            </a:r>
            <a:r>
              <a:rPr lang="en-US" sz="1800" dirty="0"/>
              <a:t>the business and thus read like </a:t>
            </a:r>
            <a:r>
              <a:rPr lang="en-US" sz="1800" dirty="0" smtClean="0"/>
              <a:t>advertisements</a:t>
            </a:r>
            <a:r>
              <a:rPr lang="en-US" sz="1800" dirty="0"/>
              <a:t>, while fake </a:t>
            </a:r>
            <a:r>
              <a:rPr lang="en-US" sz="1800" dirty="0" smtClean="0"/>
              <a:t>reviews from </a:t>
            </a:r>
            <a:r>
              <a:rPr lang="en-US" sz="1800" dirty="0"/>
              <a:t>paid reviewers who know little about the businesses often contain </a:t>
            </a:r>
            <a:r>
              <a:rPr lang="en-US" sz="1800" dirty="0" smtClean="0"/>
              <a:t>empty praises </a:t>
            </a:r>
            <a:r>
              <a:rPr lang="en-US" sz="1800" dirty="0"/>
              <a:t>and lack depth or details</a:t>
            </a:r>
            <a:r>
              <a:rPr lang="en-US" sz="1800" dirty="0" smtClean="0"/>
              <a:t>. (One simple and </a:t>
            </a:r>
            <a:r>
              <a:rPr lang="en-US" sz="1800" dirty="0"/>
              <a:t>effective way is to write a fake review for a product/service by recalling a </a:t>
            </a:r>
            <a:r>
              <a:rPr lang="en-US" sz="1800" dirty="0" smtClean="0"/>
              <a:t>true experience </a:t>
            </a:r>
            <a:r>
              <a:rPr lang="en-US" sz="1800" dirty="0"/>
              <a:t>of using a similar </a:t>
            </a:r>
            <a:r>
              <a:rPr lang="en-US" sz="1800" dirty="0" smtClean="0"/>
              <a:t>product/service).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71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318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Detect fake review/reviewer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Techniques Overview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smtClean="0"/>
              <a:t>Supervised </a:t>
            </a:r>
            <a:r>
              <a:rPr lang="en-US" sz="1800" dirty="0"/>
              <a:t>Learning Using Linguistic </a:t>
            </a:r>
            <a:r>
              <a:rPr lang="en-US" sz="1800" dirty="0" smtClean="0"/>
              <a:t>Features</a:t>
            </a:r>
          </a:p>
          <a:p>
            <a:pPr marL="457200" lvl="1" indent="0">
              <a:buNone/>
            </a:pPr>
            <a:endParaRPr lang="en-US" sz="18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Supervised Learning Using </a:t>
            </a:r>
            <a:r>
              <a:rPr lang="en-US" sz="1800" dirty="0" smtClean="0"/>
              <a:t>Behavioral Features</a:t>
            </a:r>
          </a:p>
          <a:p>
            <a:pPr marL="457200" lvl="1" indent="0">
              <a:buNone/>
            </a:pPr>
            <a:endParaRPr lang="en-US" sz="18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Abnormal </a:t>
            </a:r>
            <a:r>
              <a:rPr lang="en-US" sz="1800" dirty="0" smtClean="0"/>
              <a:t>Patterns </a:t>
            </a:r>
            <a:r>
              <a:rPr lang="en-US" sz="1800" dirty="0"/>
              <a:t>Class Association </a:t>
            </a:r>
            <a:r>
              <a:rPr lang="en-US" sz="1800" dirty="0" smtClean="0"/>
              <a:t>Rules</a:t>
            </a:r>
          </a:p>
          <a:p>
            <a:pPr marL="457200" lvl="1" indent="0">
              <a:buNone/>
            </a:pPr>
            <a:endParaRPr lang="en-US" sz="18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Learning in a Similarity Space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72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70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 smtClean="0"/>
              <a:t>News, Trends and Examples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hlinkClick r:id="rId3"/>
              </a:rPr>
              <a:t>https</a:t>
            </a:r>
            <a:r>
              <a:rPr lang="en-US" sz="1800" dirty="0">
                <a:hlinkClick r:id="rId3"/>
              </a:rPr>
              <a:t>://www.wikitribune.com</a:t>
            </a:r>
            <a:r>
              <a:rPr lang="en-US" sz="1800" dirty="0" smtClean="0">
                <a:hlinkClick r:id="rId3"/>
              </a:rPr>
              <a:t>/</a:t>
            </a:r>
            <a:endParaRPr lang="en-US" sz="1800" dirty="0" smtClean="0"/>
          </a:p>
          <a:p>
            <a:r>
              <a:rPr lang="en-US" sz="1800" dirty="0" smtClean="0"/>
              <a:t>	Evidence-based journalism</a:t>
            </a:r>
          </a:p>
          <a:p>
            <a:endParaRPr lang="en-US" sz="1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hlinkClick r:id="rId4"/>
              </a:rPr>
              <a:t>https</a:t>
            </a:r>
            <a:r>
              <a:rPr lang="en-US" sz="1800" dirty="0">
                <a:hlinkClick r:id="rId4"/>
              </a:rPr>
              <a:t>://www.theatlantic.com/magazine/archive/2017/09/when-silicon-valley-took-over-journalism/534195</a:t>
            </a:r>
            <a:r>
              <a:rPr lang="en-US" sz="1800" dirty="0" smtClean="0">
                <a:hlinkClick r:id="rId4"/>
              </a:rPr>
              <a:t>/</a:t>
            </a:r>
            <a:endParaRPr lang="en-US" sz="1800" dirty="0" smtClean="0"/>
          </a:p>
          <a:p>
            <a:r>
              <a:rPr lang="en-US" sz="1800" dirty="0" smtClean="0"/>
              <a:t>	Facebook/Twitter become newspaper</a:t>
            </a:r>
          </a:p>
          <a:p>
            <a:endParaRPr lang="en-US" sz="2000" dirty="0" smtClean="0"/>
          </a:p>
          <a:p>
            <a:pPr marL="0" indent="0"/>
            <a:endParaRPr lang="en-US" sz="1800" dirty="0" smtClean="0"/>
          </a:p>
          <a:p>
            <a:pPr marL="800100" lvl="2" indent="0">
              <a:buNone/>
            </a:pPr>
            <a:r>
              <a:rPr lang="en-US" sz="1600" dirty="0" smtClean="0"/>
              <a:t>Personal experience during travel: </a:t>
            </a:r>
            <a:r>
              <a:rPr lang="en-US" sz="1600" dirty="0"/>
              <a:t>c</a:t>
            </a:r>
            <a:r>
              <a:rPr lang="en-US" sz="1600" dirty="0" smtClean="0"/>
              <a:t>asual information/images and jokes create </a:t>
            </a:r>
            <a:r>
              <a:rPr lang="en-US" sz="1600" dirty="0"/>
              <a:t>false impression or incorrect </a:t>
            </a:r>
            <a:r>
              <a:rPr lang="en-US" sz="1600" dirty="0" smtClean="0"/>
              <a:t>association. </a:t>
            </a:r>
          </a:p>
          <a:p>
            <a:r>
              <a:rPr lang="en-US" sz="2000" dirty="0"/>
              <a:t>	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73</a:t>
            </a:fld>
            <a:endParaRPr lang="en-US" sz="1400" dirty="0">
              <a:latin typeface="Arial" charset="0"/>
            </a:endParaRPr>
          </a:p>
        </p:txBody>
      </p:sp>
      <p:sp>
        <p:nvSpPr>
          <p:cNvPr id="2" name="Smiley Face 1"/>
          <p:cNvSpPr/>
          <p:nvPr/>
        </p:nvSpPr>
        <p:spPr bwMode="auto">
          <a:xfrm>
            <a:off x="456928" y="4437112"/>
            <a:ext cx="730696" cy="720080"/>
          </a:xfrm>
          <a:prstGeom prst="smileyFac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919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pPr marL="457200" indent="-457200"/>
            <a:r>
              <a:rPr lang="en-US" dirty="0"/>
              <a:t>Programming Tools &amp; APIs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Java: Stanford </a:t>
            </a:r>
            <a:r>
              <a:rPr lang="en-US" sz="1800" dirty="0" err="1" smtClean="0"/>
              <a:t>CoreNLP</a:t>
            </a:r>
            <a:endParaRPr lang="en-US" sz="18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600" dirty="0" smtClean="0"/>
              <a:t>Home </a:t>
            </a:r>
            <a:r>
              <a:rPr lang="en-US" sz="1600" dirty="0"/>
              <a:t>Page: </a:t>
            </a:r>
            <a:r>
              <a:rPr lang="en-US" sz="1600" dirty="0">
                <a:hlinkClick r:id="rId3"/>
              </a:rPr>
              <a:t>https://stanfordnlp.github.io/CoreNLP</a:t>
            </a:r>
            <a:r>
              <a:rPr lang="en-US" sz="1600" dirty="0" smtClean="0">
                <a:hlinkClick r:id="rId3"/>
              </a:rPr>
              <a:t>/</a:t>
            </a:r>
            <a:endParaRPr lang="en-US" sz="1600" dirty="0" smtClean="0"/>
          </a:p>
          <a:p>
            <a:pPr marL="800100" lvl="2" indent="0">
              <a:buNone/>
            </a:pPr>
            <a:endParaRPr lang="en-US" sz="16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600" dirty="0"/>
              <a:t>Demo: </a:t>
            </a:r>
            <a:r>
              <a:rPr lang="en-US" sz="1600" dirty="0">
                <a:hlinkClick r:id="rId4"/>
              </a:rPr>
              <a:t>http://nlp.stanford.edu:8080/corenlp</a:t>
            </a:r>
            <a:r>
              <a:rPr lang="en-US" sz="1600" dirty="0" smtClean="0">
                <a:hlinkClick r:id="rId4"/>
              </a:rPr>
              <a:t>/</a:t>
            </a:r>
            <a:endParaRPr lang="en-US" sz="16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600" dirty="0" smtClean="0"/>
              <a:t>Sentiment Treebank: </a:t>
            </a:r>
            <a:r>
              <a:rPr lang="en-US" sz="1600" dirty="0" smtClean="0">
                <a:hlinkClick r:id="rId5"/>
              </a:rPr>
              <a:t>https</a:t>
            </a:r>
            <a:r>
              <a:rPr lang="en-US" sz="1600" dirty="0">
                <a:hlinkClick r:id="rId5"/>
              </a:rPr>
              <a:t>://</a:t>
            </a:r>
            <a:r>
              <a:rPr lang="en-US" sz="1600" dirty="0" smtClean="0">
                <a:hlinkClick r:id="rId5"/>
              </a:rPr>
              <a:t>nlp.stanford.edu/sentiment/treebank.html</a:t>
            </a:r>
            <a:endParaRPr lang="en-US" sz="16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600" dirty="0" smtClean="0"/>
              <a:t>Sentiment </a:t>
            </a:r>
            <a:r>
              <a:rPr lang="en-US" sz="1600" dirty="0"/>
              <a:t>Demo: </a:t>
            </a:r>
            <a:r>
              <a:rPr lang="en-US" sz="1600" dirty="0">
                <a:hlinkClick r:id="rId6"/>
              </a:rPr>
              <a:t>http://</a:t>
            </a:r>
            <a:r>
              <a:rPr lang="en-US" sz="1600" dirty="0" smtClean="0">
                <a:hlinkClick r:id="rId6"/>
              </a:rPr>
              <a:t>nlp.stanford.edu:8080/sentiment/rntnDemo.html</a:t>
            </a:r>
            <a:endParaRPr lang="en-US" sz="16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sz="1600" dirty="0"/>
              <a:t>Translation System: </a:t>
            </a:r>
            <a:r>
              <a:rPr lang="en-US" sz="1600" dirty="0">
                <a:hlinkClick r:id="rId7"/>
              </a:rPr>
              <a:t>https://nlp.stanford.edu/phrasal</a:t>
            </a:r>
            <a:r>
              <a:rPr lang="en-US" sz="1600" dirty="0" smtClean="0">
                <a:hlinkClick r:id="rId7"/>
              </a:rPr>
              <a:t>/</a:t>
            </a:r>
            <a:endParaRPr lang="en-US" sz="16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Python: </a:t>
            </a:r>
            <a:r>
              <a:rPr lang="en-US" sz="1800" dirty="0" smtClean="0">
                <a:hlinkClick r:id="rId8"/>
              </a:rPr>
              <a:t>http</a:t>
            </a:r>
            <a:r>
              <a:rPr lang="en-US" sz="1800" dirty="0">
                <a:hlinkClick r:id="rId8"/>
              </a:rPr>
              <a:t>://www.nltk.org</a:t>
            </a:r>
            <a:r>
              <a:rPr lang="en-US" sz="1800" dirty="0" smtClean="0">
                <a:hlinkClick r:id="rId8"/>
              </a:rPr>
              <a:t>/</a:t>
            </a: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74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252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pPr marL="457200" indent="-457200"/>
            <a:r>
              <a:rPr lang="en-US" dirty="0" smtClean="0"/>
              <a:t>Concluding Remarks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Macro indicators or sentiment are more suitable for longer term investment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News sentiment is more suitable for mid frequency trading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Social Media sentiment is faster and can be used for short term trading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Adding sentiments to fundamental or technical analysis, is it adding more info or noise?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Need to understand the data source and the methodologies 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75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30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pPr marL="457200" indent="-457200"/>
            <a:r>
              <a:rPr lang="en-US" dirty="0" smtClean="0"/>
              <a:t>Further readings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hlinkClick r:id="rId3"/>
              </a:rPr>
              <a:t>Sentiment analysis of tweets with python, </a:t>
            </a:r>
            <a:r>
              <a:rPr lang="en-US" sz="1600" dirty="0" err="1">
                <a:hlinkClick r:id="rId3"/>
              </a:rPr>
              <a:t>nltk</a:t>
            </a:r>
            <a:r>
              <a:rPr lang="en-US" sz="1600" dirty="0">
                <a:hlinkClick r:id="rId3"/>
              </a:rPr>
              <a:t>, word2vec &amp; </a:t>
            </a:r>
            <a:r>
              <a:rPr lang="en-US" sz="1600" dirty="0" err="1" smtClean="0">
                <a:hlinkClick r:id="rId3"/>
              </a:rPr>
              <a:t>scikit</a:t>
            </a:r>
            <a:r>
              <a:rPr lang="en-US" sz="1600" dirty="0" smtClean="0">
                <a:hlinkClick r:id="rId3"/>
              </a:rPr>
              <a:t>-learn</a:t>
            </a:r>
          </a:p>
          <a:p>
            <a:pPr marL="0" indent="0"/>
            <a:endParaRPr lang="en-US" sz="1600" dirty="0">
              <a:hlinkClick r:id="rId3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hlinkClick r:id="rId3"/>
              </a:rPr>
              <a:t>Beyond </a:t>
            </a:r>
            <a:r>
              <a:rPr lang="en-US" sz="1600" dirty="0">
                <a:hlinkClick r:id="rId3"/>
              </a:rPr>
              <a:t>positive or negative: Qualitative sentiment analysis of social media reactions to unexpected stressful </a:t>
            </a:r>
            <a:r>
              <a:rPr lang="en-US" sz="1600" dirty="0" smtClean="0">
                <a:hlinkClick r:id="rId3"/>
              </a:rPr>
              <a:t>events</a:t>
            </a:r>
            <a:r>
              <a:rPr lang="en-US" sz="1600" dirty="0" smtClean="0"/>
              <a:t> - Computers </a:t>
            </a:r>
            <a:r>
              <a:rPr lang="en-US" sz="1600" dirty="0"/>
              <a:t>in Human Behavior, March 2016, Vol.56, </a:t>
            </a:r>
            <a:r>
              <a:rPr lang="en-US" sz="1600" dirty="0" smtClean="0"/>
              <a:t>pp.179-191</a:t>
            </a:r>
          </a:p>
          <a:p>
            <a:pPr marL="0" indent="0"/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hlinkClick r:id="rId4"/>
              </a:rPr>
              <a:t>Sentiment analysis of Chinese micro-blog text based on extended </a:t>
            </a:r>
            <a:r>
              <a:rPr lang="en-US" sz="1600" dirty="0" smtClean="0">
                <a:hlinkClick r:id="rId4"/>
              </a:rPr>
              <a:t>sentiment dictionary</a:t>
            </a:r>
            <a:r>
              <a:rPr lang="en-US" sz="1600" dirty="0"/>
              <a:t> </a:t>
            </a:r>
            <a:r>
              <a:rPr lang="en-US" sz="1600" dirty="0" smtClean="0"/>
              <a:t>-Future </a:t>
            </a:r>
            <a:r>
              <a:rPr lang="en-US" sz="1600" dirty="0"/>
              <a:t>Generation Computer Systems, April 2018, Vol.81, </a:t>
            </a:r>
            <a:r>
              <a:rPr lang="en-US" sz="1600" dirty="0" smtClean="0"/>
              <a:t>pp.395-403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endParaRPr lang="en-US" sz="1600" dirty="0" smtClean="0">
              <a:hlinkClick r:id="rId5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hlinkClick r:id="rId5"/>
              </a:rPr>
              <a:t>A </a:t>
            </a:r>
            <a:r>
              <a:rPr lang="en-US" sz="1600" dirty="0">
                <a:hlinkClick r:id="rId5"/>
              </a:rPr>
              <a:t>Review of Sentiment Analysis Research in Chinese </a:t>
            </a:r>
            <a:r>
              <a:rPr lang="en-US" sz="1600" dirty="0" smtClean="0">
                <a:hlinkClick r:id="rId5"/>
              </a:rPr>
              <a:t>Language</a:t>
            </a:r>
            <a:r>
              <a:rPr lang="en-US" sz="1600" dirty="0"/>
              <a:t> </a:t>
            </a:r>
            <a:r>
              <a:rPr lang="en-US" sz="1600" dirty="0" smtClean="0"/>
              <a:t>- Cognitive </a:t>
            </a:r>
            <a:r>
              <a:rPr lang="en-US" sz="1600" dirty="0"/>
              <a:t>Computation, 2017, Vol.9(4), </a:t>
            </a:r>
            <a:r>
              <a:rPr lang="en-US" sz="1600" dirty="0" smtClean="0"/>
              <a:t>pp.423-435</a:t>
            </a:r>
            <a:endParaRPr lang="en-US" sz="1600" dirty="0"/>
          </a:p>
          <a:p>
            <a:endParaRPr lang="en-US" sz="1600" dirty="0"/>
          </a:p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 marL="1257300" lvl="2" indent="-45720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76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365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IGN_B_final-0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4371181"/>
            <a:ext cx="6048672" cy="1362075"/>
          </a:xfrm>
        </p:spPr>
        <p:txBody>
          <a:bodyPr/>
          <a:lstStyle/>
          <a:p>
            <a:r>
              <a:rPr lang="en-US" dirty="0" smtClean="0">
                <a:solidFill>
                  <a:srgbClr val="152E82"/>
                </a:solidFill>
              </a:rPr>
              <a:t>Thank you</a:t>
            </a:r>
            <a:endParaRPr lang="en-US" dirty="0">
              <a:solidFill>
                <a:srgbClr val="152E8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2B3540-29DB-9849-B58B-883D2E76A773}" type="slidenum">
              <a:rPr lang="en-US" smtClean="0">
                <a:solidFill>
                  <a:schemeClr val="bg1"/>
                </a:solidFill>
              </a:rPr>
              <a:pPr/>
              <a:t>77</a:t>
            </a:fld>
            <a:endParaRPr lang="en-US" sz="1400" dirty="0">
              <a:solidFill>
                <a:schemeClr val="bg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46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Types of Sentiment 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Aspect level (aka feature </a:t>
            </a:r>
            <a:r>
              <a:rPr lang="en-US" sz="2400" dirty="0" smtClean="0"/>
              <a:t>level)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Discover what people </a:t>
            </a:r>
            <a:r>
              <a:rPr lang="en-US" sz="1800" dirty="0"/>
              <a:t>like and dislike exactly (the </a:t>
            </a:r>
            <a:r>
              <a:rPr lang="en-US" sz="1800" b="1" dirty="0">
                <a:solidFill>
                  <a:srgbClr val="0070C0"/>
                </a:solidFill>
              </a:rPr>
              <a:t>target of </a:t>
            </a:r>
            <a:r>
              <a:rPr lang="en-US" sz="1800" b="1" dirty="0" smtClean="0">
                <a:solidFill>
                  <a:srgbClr val="0070C0"/>
                </a:solidFill>
              </a:rPr>
              <a:t>opinion</a:t>
            </a:r>
            <a:r>
              <a:rPr lang="en-US" sz="1800" dirty="0" smtClean="0"/>
              <a:t>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“</a:t>
            </a:r>
            <a:r>
              <a:rPr lang="en-US" sz="1800" dirty="0"/>
              <a:t>I like the iPhone </a:t>
            </a:r>
            <a:r>
              <a:rPr lang="en-US" sz="1800" dirty="0" smtClean="0"/>
              <a:t>X” </a:t>
            </a:r>
            <a:r>
              <a:rPr lang="en-US" sz="1800" dirty="0"/>
              <a:t>is positive, it is of limited use unless we </a:t>
            </a:r>
            <a:r>
              <a:rPr lang="en-US" sz="1800" dirty="0" smtClean="0"/>
              <a:t>know that </a:t>
            </a:r>
            <a:r>
              <a:rPr lang="en-US" sz="1800" dirty="0"/>
              <a:t>the positive opinion is about the </a:t>
            </a:r>
            <a:r>
              <a:rPr lang="en-US" sz="1800" dirty="0" smtClean="0"/>
              <a:t>iPhone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/>
              <a:t>“Apple is doing very well in this poor economy.” It </a:t>
            </a:r>
            <a:r>
              <a:rPr lang="en-US" sz="1800" dirty="0" smtClean="0"/>
              <a:t>does not </a:t>
            </a:r>
            <a:r>
              <a:rPr lang="en-US" sz="1800" dirty="0"/>
              <a:t>make much sense to classify this sentence as positive or negative because </a:t>
            </a:r>
            <a:r>
              <a:rPr lang="en-US" sz="1800" dirty="0" smtClean="0"/>
              <a:t>it is </a:t>
            </a:r>
            <a:r>
              <a:rPr lang="en-US" sz="1800" dirty="0"/>
              <a:t>positive about Apple but negative about economy</a:t>
            </a:r>
            <a:r>
              <a:rPr lang="en-US" sz="1800" dirty="0" smtClean="0"/>
              <a:t>.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1800" dirty="0"/>
              <a:t>“Although the service is not great, I still love this restaurant</a:t>
            </a:r>
            <a:r>
              <a:rPr lang="en-US" sz="1800" dirty="0" smtClean="0"/>
              <a:t>.” This </a:t>
            </a:r>
            <a:r>
              <a:rPr lang="en-US" sz="1800" dirty="0"/>
              <a:t>sentence clearly has a positive tone, but we cannot say that this sentence </a:t>
            </a:r>
            <a:r>
              <a:rPr lang="en-US" sz="1800" dirty="0" smtClean="0"/>
              <a:t>is entirely </a:t>
            </a:r>
            <a:r>
              <a:rPr lang="en-US" sz="1800" dirty="0"/>
              <a:t>positive</a:t>
            </a:r>
            <a:r>
              <a:rPr lang="en-US" sz="1800" dirty="0" smtClean="0"/>
              <a:t>. We </a:t>
            </a:r>
            <a:r>
              <a:rPr lang="en-US" sz="1800" dirty="0"/>
              <a:t>can only say that the sentence is positive about the </a:t>
            </a:r>
            <a:r>
              <a:rPr lang="en-US" sz="1800" dirty="0" smtClean="0"/>
              <a:t>restaurant (emphasized</a:t>
            </a:r>
            <a:r>
              <a:rPr lang="en-US" sz="1800" dirty="0"/>
              <a:t>), but it is still negative about its service (not emphasized). If </a:t>
            </a:r>
            <a:r>
              <a:rPr lang="en-US" sz="1800" dirty="0" smtClean="0"/>
              <a:t>someone </a:t>
            </a:r>
            <a:r>
              <a:rPr lang="en-US" sz="1800" dirty="0"/>
              <a:t>cares a lot about the service, he probably will not go to </a:t>
            </a:r>
            <a:r>
              <a:rPr lang="en-US" sz="1800" dirty="0" smtClean="0"/>
              <a:t>eat at </a:t>
            </a:r>
            <a:r>
              <a:rPr lang="en-US" sz="1800" dirty="0"/>
              <a:t>the restaurant.</a:t>
            </a:r>
            <a:endParaRPr lang="en-US" sz="18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5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8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04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383232" y="620688"/>
            <a:ext cx="8077200" cy="1000125"/>
          </a:xfrm>
        </p:spPr>
        <p:txBody>
          <a:bodyPr/>
          <a:lstStyle/>
          <a:p>
            <a:r>
              <a:rPr lang="en-US" dirty="0"/>
              <a:t>Types of Sentiment 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95536" y="1700808"/>
            <a:ext cx="8640960" cy="468052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Times" charset="0"/>
              <a:buChar char="•"/>
              <a:defRPr sz="26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–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78CDA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2000" dirty="0"/>
              <a:t>Regular opinion is a quadruple (g, s, h, t </a:t>
            </a:r>
            <a:r>
              <a:rPr lang="en-US" sz="2000" dirty="0" smtClean="0"/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dirty="0" smtClean="0"/>
              <a:t>g</a:t>
            </a:r>
            <a:r>
              <a:rPr lang="en-US" sz="2000" dirty="0"/>
              <a:t>: target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b="1" dirty="0" smtClean="0"/>
              <a:t>e</a:t>
            </a:r>
            <a:r>
              <a:rPr lang="en-US" sz="1800" dirty="0"/>
              <a:t>: </a:t>
            </a:r>
            <a:r>
              <a:rPr lang="en-US" sz="1800" dirty="0" smtClean="0"/>
              <a:t>entity </a:t>
            </a:r>
            <a:r>
              <a:rPr lang="en-US" sz="1800" dirty="0"/>
              <a:t>, </a:t>
            </a:r>
            <a:r>
              <a:rPr lang="en-US" sz="1800" b="1" dirty="0" smtClean="0"/>
              <a:t>T</a:t>
            </a:r>
            <a:r>
              <a:rPr lang="en-US" sz="1800" dirty="0" smtClean="0"/>
              <a:t>:(</a:t>
            </a:r>
            <a:r>
              <a:rPr lang="en-US" sz="1800" dirty="0"/>
              <a:t>parts, subparts), </a:t>
            </a:r>
            <a:r>
              <a:rPr lang="en-US" sz="1800" b="1" dirty="0"/>
              <a:t>W</a:t>
            </a:r>
            <a:r>
              <a:rPr lang="en-US" sz="1800" dirty="0"/>
              <a:t> {attributes}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dirty="0" smtClean="0"/>
              <a:t>s</a:t>
            </a:r>
            <a:r>
              <a:rPr lang="en-US" sz="2000" dirty="0"/>
              <a:t>: sentiment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dirty="0" smtClean="0"/>
              <a:t>h</a:t>
            </a:r>
            <a:r>
              <a:rPr lang="en-US" sz="2000" dirty="0"/>
              <a:t>: holder (person)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dirty="0" smtClean="0"/>
              <a:t>t</a:t>
            </a:r>
            <a:r>
              <a:rPr lang="en-US" sz="2000" dirty="0"/>
              <a:t>: </a:t>
            </a:r>
            <a:r>
              <a:rPr lang="en-US" sz="2000" dirty="0" smtClean="0"/>
              <a:t>time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0" indent="0"/>
            <a:r>
              <a:rPr lang="en-US" sz="2000" dirty="0" smtClean="0"/>
              <a:t>e.g. 2017-1-1 12.50 pm </a:t>
            </a:r>
            <a:r>
              <a:rPr lang="en-US" sz="2000" dirty="0" smtClean="0">
                <a:solidFill>
                  <a:srgbClr val="0070C0"/>
                </a:solidFill>
              </a:rPr>
              <a:t>(</a:t>
            </a:r>
            <a:r>
              <a:rPr lang="en-US" sz="2000" i="1" dirty="0" smtClean="0">
                <a:solidFill>
                  <a:srgbClr val="0070C0"/>
                </a:solidFill>
              </a:rPr>
              <a:t>time</a:t>
            </a:r>
            <a:r>
              <a:rPr lang="en-US" sz="2000" dirty="0" smtClean="0">
                <a:solidFill>
                  <a:srgbClr val="0070C0"/>
                </a:solidFill>
              </a:rPr>
              <a:t>)</a:t>
            </a:r>
            <a:r>
              <a:rPr lang="en-US" sz="2000" dirty="0" smtClean="0"/>
              <a:t>: “I</a:t>
            </a:r>
            <a:r>
              <a:rPr lang="en-US" sz="2000" dirty="0" smtClean="0">
                <a:solidFill>
                  <a:srgbClr val="0070C0"/>
                </a:solidFill>
              </a:rPr>
              <a:t>(</a:t>
            </a:r>
            <a:r>
              <a:rPr lang="en-US" sz="2000" i="1" dirty="0" smtClean="0">
                <a:solidFill>
                  <a:srgbClr val="0070C0"/>
                </a:solidFill>
              </a:rPr>
              <a:t>holder</a:t>
            </a:r>
            <a:r>
              <a:rPr lang="en-US" sz="2000" dirty="0" smtClean="0">
                <a:solidFill>
                  <a:srgbClr val="0070C0"/>
                </a:solidFill>
              </a:rPr>
              <a:t>)</a:t>
            </a:r>
            <a:r>
              <a:rPr lang="en-US" sz="2000" dirty="0" smtClean="0"/>
              <a:t> love </a:t>
            </a:r>
            <a:r>
              <a:rPr lang="en-US" sz="2000" dirty="0" smtClean="0">
                <a:solidFill>
                  <a:srgbClr val="0070C0"/>
                </a:solidFill>
              </a:rPr>
              <a:t>(</a:t>
            </a:r>
            <a:r>
              <a:rPr lang="en-US" sz="2000" i="1" dirty="0" smtClean="0">
                <a:solidFill>
                  <a:srgbClr val="0070C0"/>
                </a:solidFill>
              </a:rPr>
              <a:t>sentiment</a:t>
            </a:r>
            <a:r>
              <a:rPr lang="en-US" sz="2000" dirty="0" smtClean="0">
                <a:solidFill>
                  <a:srgbClr val="0070C0"/>
                </a:solidFill>
              </a:rPr>
              <a:t>)</a:t>
            </a:r>
            <a:r>
              <a:rPr lang="en-US" sz="2000" dirty="0" smtClean="0"/>
              <a:t> the sound </a:t>
            </a:r>
            <a:r>
              <a:rPr lang="en-US" sz="2000" dirty="0" smtClean="0">
                <a:solidFill>
                  <a:srgbClr val="0070C0"/>
                </a:solidFill>
              </a:rPr>
              <a:t>(</a:t>
            </a:r>
            <a:r>
              <a:rPr lang="en-US" sz="2000" i="1" dirty="0" smtClean="0">
                <a:solidFill>
                  <a:srgbClr val="0070C0"/>
                </a:solidFill>
              </a:rPr>
              <a:t>attribute</a:t>
            </a:r>
            <a:r>
              <a:rPr lang="en-US" sz="2000" dirty="0" smtClean="0">
                <a:solidFill>
                  <a:srgbClr val="0070C0"/>
                </a:solidFill>
              </a:rPr>
              <a:t>) </a:t>
            </a:r>
            <a:r>
              <a:rPr lang="en-US" sz="2000" dirty="0" smtClean="0"/>
              <a:t>of </a:t>
            </a:r>
            <a:r>
              <a:rPr lang="en-US" sz="2000" dirty="0"/>
              <a:t>iPhone </a:t>
            </a:r>
            <a:r>
              <a:rPr lang="en-US" sz="2000" dirty="0" smtClean="0"/>
              <a:t>X </a:t>
            </a:r>
            <a:r>
              <a:rPr lang="en-US" sz="2000" dirty="0" smtClean="0">
                <a:solidFill>
                  <a:srgbClr val="0070C0"/>
                </a:solidFill>
              </a:rPr>
              <a:t>(</a:t>
            </a:r>
            <a:r>
              <a:rPr lang="en-US" sz="2000" i="1" dirty="0" smtClean="0">
                <a:solidFill>
                  <a:srgbClr val="0070C0"/>
                </a:solidFill>
              </a:rPr>
              <a:t>target</a:t>
            </a:r>
            <a:r>
              <a:rPr lang="en-US" sz="2000" dirty="0" smtClean="0">
                <a:solidFill>
                  <a:srgbClr val="0070C0"/>
                </a:solidFill>
              </a:rPr>
              <a:t>)</a:t>
            </a:r>
            <a:r>
              <a:rPr lang="en-US" sz="2000" dirty="0" smtClean="0"/>
              <a:t>”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8956" y="6525344"/>
            <a:ext cx="504056" cy="360040"/>
          </a:xfrm>
        </p:spPr>
        <p:txBody>
          <a:bodyPr/>
          <a:lstStyle>
            <a:lvl1pPr>
              <a:defRPr>
                <a:solidFill>
                  <a:srgbClr val="152E82"/>
                </a:solidFill>
              </a:defRPr>
            </a:lvl1pPr>
          </a:lstStyle>
          <a:p>
            <a:fld id="{5DD0A2D2-7EFB-5840-AF99-D605BC1B2F97}" type="slidenum">
              <a:rPr lang="en-US" smtClean="0"/>
              <a:pPr/>
              <a:t>9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78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 Template-CBF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Theme">
      <a:majorFont>
        <a:latin typeface="Verdana"/>
        <a:ea typeface="ＭＳ Ｐゴシック"/>
        <a:cs typeface="ＭＳ Ｐゴシック"/>
      </a:majorFont>
      <a:minorFont>
        <a:latin typeface="Verdan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Template-CBF</Template>
  <TotalTime>17847</TotalTime>
  <Words>4709</Words>
  <Application>Microsoft Office PowerPoint</Application>
  <PresentationFormat>On-screen Show (4:3)</PresentationFormat>
  <Paragraphs>663</Paragraphs>
  <Slides>77</Slides>
  <Notes>45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78" baseType="lpstr">
      <vt:lpstr>PowerPoint Template-CBF</vt:lpstr>
      <vt:lpstr>Big Data, A.I. and Investing</vt:lpstr>
      <vt:lpstr>Sentiment Analysis</vt:lpstr>
      <vt:lpstr>Background</vt:lpstr>
      <vt:lpstr>Background</vt:lpstr>
      <vt:lpstr>Background</vt:lpstr>
      <vt:lpstr>Sentiment Theories</vt:lpstr>
      <vt:lpstr>Types of Sentiment </vt:lpstr>
      <vt:lpstr>Types of Sentiment </vt:lpstr>
      <vt:lpstr>Types of Sentiment </vt:lpstr>
      <vt:lpstr>Sentiment Examples</vt:lpstr>
      <vt:lpstr>Example Companies: Background</vt:lpstr>
      <vt:lpstr>Example Companies: Main Components</vt:lpstr>
      <vt:lpstr>Thomson Reuters MarketPsych Indices (TRMI)</vt:lpstr>
      <vt:lpstr>Thomson Reuters MarketPsych Indices (TRMI)</vt:lpstr>
      <vt:lpstr>Thomson Reuters MarketPsych Indices (TRMI)</vt:lpstr>
      <vt:lpstr>Thomson Reuters MarketPsych Indices (TRMI)</vt:lpstr>
      <vt:lpstr>Thomson Reuters MarketPsych Indices (TRMI)</vt:lpstr>
      <vt:lpstr>Thomson Reuters MarketPsych Indices (TRMI)</vt:lpstr>
      <vt:lpstr>Thomson Reuters MarketPsych Indices (TRMI)</vt:lpstr>
      <vt:lpstr>Thomson Reuters MarketPsych Indices (TRMI)</vt:lpstr>
      <vt:lpstr>Thomson Reuters MarketPsych Indices (TRMI)</vt:lpstr>
      <vt:lpstr>Amareos</vt:lpstr>
      <vt:lpstr>Amareos</vt:lpstr>
      <vt:lpstr>Amareos</vt:lpstr>
      <vt:lpstr>Amareos</vt:lpstr>
      <vt:lpstr>Example Companies: Others</vt:lpstr>
      <vt:lpstr>Natural Language Processing (NLP)</vt:lpstr>
      <vt:lpstr>Natural Language Processing (NLP)</vt:lpstr>
      <vt:lpstr>Natural Language Processing (NLP)</vt:lpstr>
      <vt:lpstr>Natural Language Processing (NLP)</vt:lpstr>
      <vt:lpstr>Natural Language Processing (NLP)</vt:lpstr>
      <vt:lpstr>Natural Language Processing (NLP)</vt:lpstr>
      <vt:lpstr>Natural Language Processing (NLP)</vt:lpstr>
      <vt:lpstr>Natural Language Processing (NLP)</vt:lpstr>
      <vt:lpstr>Natural Language Processing (NLP)</vt:lpstr>
      <vt:lpstr>Part-of-Speech (POS)</vt:lpstr>
      <vt:lpstr>Treebanks</vt:lpstr>
      <vt:lpstr>Dependency Network</vt:lpstr>
      <vt:lpstr>HMM (Hidden Markov Model)</vt:lpstr>
      <vt:lpstr>Conditional Random Fields</vt:lpstr>
      <vt:lpstr>Vector Space Model</vt:lpstr>
      <vt:lpstr>Word2Vec - Definition</vt:lpstr>
      <vt:lpstr>Word2Vec – Similarity </vt:lpstr>
      <vt:lpstr>Word2Vec – Dissimilarity</vt:lpstr>
      <vt:lpstr>Word2Vec - Addition and subtraction</vt:lpstr>
      <vt:lpstr>Word2Vec - Corpus comparison</vt:lpstr>
      <vt:lpstr>Word2Vec – Sentiment Analysis</vt:lpstr>
      <vt:lpstr>Word2Vec – Training and Demo</vt:lpstr>
      <vt:lpstr>Word2Vec – Compare to others</vt:lpstr>
      <vt:lpstr>Case Studies: Twitter Sentiment S&amp;P 500</vt:lpstr>
      <vt:lpstr>Case Studies: Twitter Sentiment S&amp;P 500</vt:lpstr>
      <vt:lpstr>Case Studies: Twitter Sentiment S&amp;P 500</vt:lpstr>
      <vt:lpstr>Case Studies: Sentiment to trade Bonds</vt:lpstr>
      <vt:lpstr>Case Studies: Sentiment to trade Bonds</vt:lpstr>
      <vt:lpstr>Case Studies: Sentiment to trade Bonds</vt:lpstr>
      <vt:lpstr>Case Studies: Sentiment to trade Bonds</vt:lpstr>
      <vt:lpstr>Case Studies: Sentiment to trade Bonds</vt:lpstr>
      <vt:lpstr>Case Studies: Sentiment to trade Indexes</vt:lpstr>
      <vt:lpstr>Case Studies: Sentiment to trade Currencies</vt:lpstr>
      <vt:lpstr>Case Studies: Smart Beta</vt:lpstr>
      <vt:lpstr>Discussion: Sentiment on investment</vt:lpstr>
      <vt:lpstr>Detecting Fake or Deceptive Opinions</vt:lpstr>
      <vt:lpstr>Detecting Fake or Deceptive Opinions</vt:lpstr>
      <vt:lpstr>Types of Data, Features, and Detection</vt:lpstr>
      <vt:lpstr>Types of Data, Features, and Detection</vt:lpstr>
      <vt:lpstr>Types of Data, Features, and Detection</vt:lpstr>
      <vt:lpstr>Types of Data, Features, and Detection</vt:lpstr>
      <vt:lpstr>Types of Data, Features, and Detection</vt:lpstr>
      <vt:lpstr>Detect fake review/reviewer</vt:lpstr>
      <vt:lpstr>Detect fake review/reviewer</vt:lpstr>
      <vt:lpstr>Detect fake review/reviewer</vt:lpstr>
      <vt:lpstr>Detect fake review/reviewer</vt:lpstr>
      <vt:lpstr>News, Trends and Examples</vt:lpstr>
      <vt:lpstr>Programming Tools &amp; APIs</vt:lpstr>
      <vt:lpstr>Concluding Remarks</vt:lpstr>
      <vt:lpstr>Further readings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Opening Page</dc:title>
  <dc:creator>Liu Wai Keung</dc:creator>
  <cp:lastModifiedBy>kenl</cp:lastModifiedBy>
  <cp:revision>136</cp:revision>
  <cp:lastPrinted>2013-10-02T07:30:28Z</cp:lastPrinted>
  <dcterms:created xsi:type="dcterms:W3CDTF">2017-10-08T12:57:42Z</dcterms:created>
  <dcterms:modified xsi:type="dcterms:W3CDTF">2018-08-07T03:55:45Z</dcterms:modified>
</cp:coreProperties>
</file>